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3" r:id="rId2"/>
    <p:sldId id="265" r:id="rId3"/>
    <p:sldId id="291" r:id="rId4"/>
    <p:sldId id="293" r:id="rId5"/>
    <p:sldId id="292" r:id="rId6"/>
    <p:sldId id="264" r:id="rId7"/>
    <p:sldId id="302" r:id="rId8"/>
    <p:sldId id="294" r:id="rId9"/>
    <p:sldId id="303" r:id="rId10"/>
    <p:sldId id="306" r:id="rId11"/>
    <p:sldId id="295" r:id="rId12"/>
    <p:sldId id="307" r:id="rId13"/>
    <p:sldId id="312" r:id="rId14"/>
    <p:sldId id="296" r:id="rId15"/>
    <p:sldId id="308" r:id="rId16"/>
    <p:sldId id="310" r:id="rId17"/>
    <p:sldId id="311" r:id="rId18"/>
    <p:sldId id="297" r:id="rId19"/>
    <p:sldId id="309" r:id="rId20"/>
    <p:sldId id="298" r:id="rId21"/>
    <p:sldId id="322" r:id="rId22"/>
    <p:sldId id="319" r:id="rId23"/>
    <p:sldId id="321" r:id="rId24"/>
    <p:sldId id="320" r:id="rId25"/>
    <p:sldId id="323" r:id="rId26"/>
    <p:sldId id="335" r:id="rId27"/>
    <p:sldId id="334" r:id="rId28"/>
    <p:sldId id="331" r:id="rId29"/>
    <p:sldId id="338" r:id="rId30"/>
    <p:sldId id="326" r:id="rId31"/>
    <p:sldId id="327" r:id="rId32"/>
    <p:sldId id="330" r:id="rId33"/>
    <p:sldId id="336" r:id="rId34"/>
    <p:sldId id="332" r:id="rId35"/>
    <p:sldId id="339" r:id="rId36"/>
    <p:sldId id="340" r:id="rId37"/>
    <p:sldId id="341" r:id="rId38"/>
    <p:sldId id="328" r:id="rId39"/>
    <p:sldId id="343" r:id="rId40"/>
    <p:sldId id="358" r:id="rId41"/>
    <p:sldId id="344" r:id="rId42"/>
    <p:sldId id="345" r:id="rId43"/>
    <p:sldId id="353" r:id="rId44"/>
    <p:sldId id="354" r:id="rId45"/>
    <p:sldId id="355" r:id="rId46"/>
    <p:sldId id="324" r:id="rId47"/>
    <p:sldId id="348" r:id="rId48"/>
    <p:sldId id="349" r:id="rId49"/>
    <p:sldId id="350" r:id="rId50"/>
    <p:sldId id="351" r:id="rId51"/>
    <p:sldId id="352" r:id="rId52"/>
    <p:sldId id="329" r:id="rId53"/>
    <p:sldId id="357" r:id="rId54"/>
    <p:sldId id="286" r:id="rId55"/>
  </p:sldIdLst>
  <p:sldSz cx="12192000" cy="6858000"/>
  <p:notesSz cx="6858000" cy="9144000"/>
  <p:embeddedFontLst>
    <p:embeddedFont>
      <p:font typeface="Noto Sans KR" panose="020B0500000000000000" pitchFamily="34" charset="-127"/>
      <p:regular r:id="rId56"/>
      <p:bold r:id="rId57"/>
    </p:embeddedFont>
    <p:embeddedFont>
      <p:font typeface="Noto Sans KR Black" panose="020B0A00000000000000" pitchFamily="34" charset="-127"/>
      <p:bold r:id="rId58"/>
    </p:embeddedFont>
    <p:embeddedFont>
      <p:font typeface="Noto Sans KR Light" panose="020B0300000000000000" pitchFamily="34" charset="-127"/>
      <p:regular r:id="rId59"/>
    </p:embeddedFont>
    <p:embeddedFont>
      <p:font typeface="Noto Sans KR Medium" panose="020B0600000000000000" pitchFamily="34" charset="-127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9273"/>
    <a:srgbClr val="5F4934"/>
    <a:srgbClr val="EEBC8E"/>
    <a:srgbClr val="3B3838"/>
    <a:srgbClr val="0000FF"/>
    <a:srgbClr val="F7F3EF"/>
    <a:srgbClr val="E6E6E6"/>
    <a:srgbClr val="2D3738"/>
    <a:srgbClr val="184D65"/>
    <a:srgbClr val="935F3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51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2023-05-07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aver?docId=1121382&amp;ref=y" TargetMode="External"/><Relationship Id="rId2" Type="http://schemas.openxmlformats.org/officeDocument/2006/relationships/hyperlink" Target="https://terms.naver.com/entry.naver?docId=1126768&amp;ref=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한국은행 | 한국은행 전경 The Bank of Korea view | 한국은행 | Flickr">
            <a:extLst>
              <a:ext uri="{FF2B5EF4-FFF2-40B4-BE49-F238E27FC236}">
                <a16:creationId xmlns:a16="http://schemas.microsoft.com/office/drawing/2014/main" id="{021D0484-78F6-9FFD-B741-5D603CB4D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12191999" cy="723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1998" cy="7226795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316484" y="1739392"/>
            <a:ext cx="1108136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Yam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5999" y="0"/>
            <a:ext cx="6096000" cy="7226795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6789" y="2663435"/>
            <a:ext cx="36732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300" dirty="0">
                <a:solidFill>
                  <a:schemeClr val="tx2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Bank Yam</a:t>
            </a:r>
            <a:endParaRPr lang="ko-KR" altLang="en-US" sz="6000" b="1" spc="-300" dirty="0">
              <a:solidFill>
                <a:schemeClr val="tx2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6646295" y="3581231"/>
            <a:ext cx="333161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tx2">
                    <a:lumMod val="75000"/>
                  </a:schemeClr>
                </a:solidFill>
              </a:rPr>
              <a:t>Tropical Night Company</a:t>
            </a:r>
            <a:endParaRPr lang="ko-KR" altLang="en-US" sz="23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3">
            <a:extLst>
              <a:ext uri="{FF2B5EF4-FFF2-40B4-BE49-F238E27FC236}">
                <a16:creationId xmlns:a16="http://schemas.microsoft.com/office/drawing/2014/main" id="{A53725B4-E99C-B422-1BCF-8E09C1FEAD49}"/>
              </a:ext>
            </a:extLst>
          </p:cNvPr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47F411-AEBA-6B9C-B8D4-18E30286256A}"/>
              </a:ext>
            </a:extLst>
          </p:cNvPr>
          <p:cNvGrpSpPr/>
          <p:nvPr/>
        </p:nvGrpSpPr>
        <p:grpSpPr>
          <a:xfrm>
            <a:off x="426720" y="84905"/>
            <a:ext cx="2199641" cy="1040914"/>
            <a:chOff x="426720" y="84905"/>
            <a:chExt cx="2199641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AB535E-5840-819C-42CF-1636CBFB682D}"/>
                </a:ext>
              </a:extLst>
            </p:cNvPr>
            <p:cNvSpPr txBox="1"/>
            <p:nvPr/>
          </p:nvSpPr>
          <p:spPr>
            <a:xfrm>
              <a:off x="426720" y="84905"/>
              <a:ext cx="21996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컨셉 선정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C97DF-442B-045D-0CC0-EFC9E8D1DA5C}"/>
                </a:ext>
              </a:extLst>
            </p:cNvPr>
            <p:cNvSpPr txBox="1"/>
            <p:nvPr/>
          </p:nvSpPr>
          <p:spPr>
            <a:xfrm>
              <a:off x="447040" y="787265"/>
              <a:ext cx="20638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5F4934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Selection of concept</a:t>
              </a:r>
              <a:endParaRPr lang="ko-KR" altLang="en-US" sz="1600" spc="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5AB7289-BA0A-441F-3545-E28DBFDFDA74}"/>
              </a:ext>
            </a:extLst>
          </p:cNvPr>
          <p:cNvSpPr txBox="1"/>
          <p:nvPr/>
        </p:nvSpPr>
        <p:spPr>
          <a:xfrm>
            <a:off x="4081536" y="3118818"/>
            <a:ext cx="65483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2D373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Bank Yam</a:t>
            </a:r>
            <a:endParaRPr lang="ko-KR" altLang="en-US" sz="8000" dirty="0">
              <a:solidFill>
                <a:srgbClr val="2D3738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62C2EB9-B6B7-38A1-DF88-ED292BA6BB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38" y="2030247"/>
            <a:ext cx="2358304" cy="235830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DFCCB7F-3F6E-D66F-EB3F-954660E744B6}"/>
              </a:ext>
            </a:extLst>
          </p:cNvPr>
          <p:cNvSpPr/>
          <p:nvPr/>
        </p:nvSpPr>
        <p:spPr>
          <a:xfrm>
            <a:off x="0" y="4827753"/>
            <a:ext cx="12020549" cy="15259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3927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AEA489-7CF9-61C3-BA1D-FD69B5EAC602}"/>
              </a:ext>
            </a:extLst>
          </p:cNvPr>
          <p:cNvSpPr txBox="1"/>
          <p:nvPr/>
        </p:nvSpPr>
        <p:spPr>
          <a:xfrm>
            <a:off x="1277258" y="5390681"/>
            <a:ext cx="10071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400" b="0" i="0" dirty="0">
                <a:solidFill>
                  <a:srgbClr val="2D3738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Bank Yam LOGO : </a:t>
            </a:r>
            <a:r>
              <a:rPr lang="en-US" altLang="ko-KR" sz="2400" b="0" i="0" dirty="0">
                <a:solidFill>
                  <a:srgbClr val="F7F3E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Yam</a:t>
            </a:r>
            <a:r>
              <a:rPr lang="ko-KR" altLang="en-US" sz="2400" b="0" i="0" dirty="0">
                <a:solidFill>
                  <a:srgbClr val="F7F3E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씨앗</a:t>
            </a:r>
            <a:r>
              <a:rPr lang="ko-KR" altLang="en-US" sz="2400" b="0" i="0" dirty="0">
                <a:solidFill>
                  <a:srgbClr val="2D3738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</a:t>
            </a:r>
            <a:r>
              <a:rPr lang="en-US" altLang="ko-KR" sz="2400" dirty="0">
                <a:solidFill>
                  <a:srgbClr val="2D37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400" b="0" i="0" dirty="0">
                <a:solidFill>
                  <a:srgbClr val="F7F3E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금융</a:t>
            </a:r>
            <a:r>
              <a:rPr lang="ko-KR" altLang="en-US" sz="2400" b="0" i="0" dirty="0">
                <a:solidFill>
                  <a:srgbClr val="2D3738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바탕으로 고객에게 </a:t>
            </a:r>
            <a:r>
              <a:rPr lang="ko-KR" altLang="en-US" sz="2400" b="0" i="0" dirty="0">
                <a:solidFill>
                  <a:srgbClr val="F7F3EF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높은 신뢰감</a:t>
            </a:r>
            <a:r>
              <a:rPr lang="ko-KR" altLang="en-US" sz="2400" b="0" i="0" dirty="0">
                <a:solidFill>
                  <a:srgbClr val="2D3738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제공 </a:t>
            </a:r>
            <a:endParaRPr lang="en-US" altLang="ko-KR" sz="2400" b="0" i="0" dirty="0">
              <a:solidFill>
                <a:srgbClr val="2D3738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92831-C508-5DD2-24FD-17DC42B12011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32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E3D8DF-5BDD-6C76-DC75-2D528E5E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5"/>
            <a:ext cx="10287000" cy="6858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65DF37-E042-4E0E-8145-DF2831F7A8B5}"/>
              </a:ext>
            </a:extLst>
          </p:cNvPr>
          <p:cNvSpPr/>
          <p:nvPr/>
        </p:nvSpPr>
        <p:spPr>
          <a:xfrm>
            <a:off x="-1" y="-10935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6096002" y="-10933"/>
            <a:ext cx="6096000" cy="68689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60ED75-C30C-4EF7-8F23-ABE475F25384}"/>
              </a:ext>
            </a:extLst>
          </p:cNvPr>
          <p:cNvGrpSpPr/>
          <p:nvPr/>
        </p:nvGrpSpPr>
        <p:grpSpPr>
          <a:xfrm>
            <a:off x="6626175" y="2535309"/>
            <a:ext cx="5035656" cy="1333100"/>
            <a:chOff x="6473773" y="2535311"/>
            <a:chExt cx="5035656" cy="13331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4737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벤치 마킹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89393A-6FF5-449B-94B3-60E826D9B4F6}"/>
                </a:ext>
              </a:extLst>
            </p:cNvPr>
            <p:cNvSpPr txBox="1"/>
            <p:nvPr/>
          </p:nvSpPr>
          <p:spPr>
            <a:xfrm>
              <a:off x="6473773" y="2535311"/>
              <a:ext cx="5035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Part 4,</a:t>
              </a:r>
              <a:endPara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2" y="2349498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26172" y="3865657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EEBC8E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Bench marking</a:t>
            </a:r>
            <a:endParaRPr lang="ko-KR" altLang="en-US" sz="1400" spc="600" dirty="0">
              <a:solidFill>
                <a:srgbClr val="EEBC8E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82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F71E4-851D-45FC-A998-3A44DD344496}"/>
              </a:ext>
            </a:extLst>
          </p:cNvPr>
          <p:cNvSpPr txBox="1"/>
          <p:nvPr/>
        </p:nvSpPr>
        <p:spPr>
          <a:xfrm>
            <a:off x="7039797" y="1574708"/>
            <a:ext cx="35349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5F493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SNS + BANK	</a:t>
            </a:r>
            <a:endParaRPr lang="ko-KR" altLang="en-US" sz="4400" dirty="0">
              <a:solidFill>
                <a:srgbClr val="5F4934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直線コネクタ 3">
            <a:extLst>
              <a:ext uri="{FF2B5EF4-FFF2-40B4-BE49-F238E27FC236}">
                <a16:creationId xmlns:a16="http://schemas.microsoft.com/office/drawing/2014/main" id="{A53725B4-E99C-B422-1BCF-8E09C1FEAD49}"/>
              </a:ext>
            </a:extLst>
          </p:cNvPr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47F411-AEBA-6B9C-B8D4-18E30286256A}"/>
              </a:ext>
            </a:extLst>
          </p:cNvPr>
          <p:cNvGrpSpPr/>
          <p:nvPr/>
        </p:nvGrpSpPr>
        <p:grpSpPr>
          <a:xfrm>
            <a:off x="426720" y="84905"/>
            <a:ext cx="2199641" cy="1040914"/>
            <a:chOff x="426720" y="84905"/>
            <a:chExt cx="2199641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AB535E-5840-819C-42CF-1636CBFB682D}"/>
                </a:ext>
              </a:extLst>
            </p:cNvPr>
            <p:cNvSpPr txBox="1"/>
            <p:nvPr/>
          </p:nvSpPr>
          <p:spPr>
            <a:xfrm>
              <a:off x="426720" y="84905"/>
              <a:ext cx="21996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벤치 마킹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C97DF-442B-045D-0CC0-EFC9E8D1DA5C}"/>
                </a:ext>
              </a:extLst>
            </p:cNvPr>
            <p:cNvSpPr txBox="1"/>
            <p:nvPr/>
          </p:nvSpPr>
          <p:spPr>
            <a:xfrm>
              <a:off x="447040" y="787265"/>
              <a:ext cx="1582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5F4934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Bench marking</a:t>
              </a:r>
              <a:endParaRPr lang="ko-KR" altLang="en-US" sz="1600" spc="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8FEF8716-6B1A-3BF5-CE17-8BD5C44551AC}"/>
              </a:ext>
            </a:extLst>
          </p:cNvPr>
          <p:cNvSpPr/>
          <p:nvPr/>
        </p:nvSpPr>
        <p:spPr>
          <a:xfrm>
            <a:off x="5669279" y="1959429"/>
            <a:ext cx="6275978" cy="41431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카카오뱅크, 중·저신용 고객에 5조 규모 무보증 신용대출 공급 - 정보통신신문">
            <a:extLst>
              <a:ext uri="{FF2B5EF4-FFF2-40B4-BE49-F238E27FC236}">
                <a16:creationId xmlns:a16="http://schemas.microsoft.com/office/drawing/2014/main" id="{ED705443-5BB0-5B31-B4C2-238C3E060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26361" y="2592770"/>
            <a:ext cx="2549449" cy="25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카카오톡 로고 AI PNG 고화질 다운로드">
            <a:extLst>
              <a:ext uri="{FF2B5EF4-FFF2-40B4-BE49-F238E27FC236}">
                <a16:creationId xmlns:a16="http://schemas.microsoft.com/office/drawing/2014/main" id="{D83FE1BF-6F2A-197F-E97B-4FC4F80DE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74" y="2896944"/>
            <a:ext cx="1938368" cy="193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3E8B6-89DE-9B4C-3315-B3A4730EB4DE}"/>
              </a:ext>
            </a:extLst>
          </p:cNvPr>
          <p:cNvSpPr txBox="1"/>
          <p:nvPr/>
        </p:nvSpPr>
        <p:spPr>
          <a:xfrm>
            <a:off x="5822768" y="2776402"/>
            <a:ext cx="5969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0" i="0" dirty="0">
                <a:solidFill>
                  <a:srgbClr val="202124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카카오톡</a:t>
            </a:r>
            <a:endParaRPr lang="en-US" altLang="ko-KR" sz="2400" b="0" i="0" dirty="0">
              <a:solidFill>
                <a:srgbClr val="202124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endParaRPr lang="en-US" altLang="ko-KR" sz="2000" dirty="0">
              <a:solidFill>
                <a:srgbClr val="20212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000" b="0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 간 의 </a:t>
            </a:r>
            <a:r>
              <a:rPr lang="ko-KR" altLang="en-US" sz="2000" b="0" i="0" dirty="0">
                <a:solidFill>
                  <a:srgbClr val="B3927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자유로운 채팅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000" b="0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의사 소통</a:t>
            </a:r>
            <a:r>
              <a:rPr lang="en-US" altLang="ko-KR" sz="2000" b="0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 algn="ctr"/>
            <a:endParaRPr lang="en-US" altLang="ko-KR" sz="2000" dirty="0">
              <a:solidFill>
                <a:srgbClr val="20212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b="0" i="0" dirty="0">
                <a:solidFill>
                  <a:srgbClr val="202124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카카오뱅크</a:t>
            </a:r>
            <a:endParaRPr lang="en-US" altLang="ko-KR" sz="2400" b="0" i="0" dirty="0">
              <a:solidFill>
                <a:srgbClr val="202124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endParaRPr lang="en-US" altLang="ko-KR" sz="2000" dirty="0">
              <a:solidFill>
                <a:srgbClr val="20212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000" b="0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카카오톡 친구 및 타인에게 계좌이체 가능 </a:t>
            </a:r>
            <a:endParaRPr lang="en-US" altLang="ko-KR" sz="2000" b="0" i="0" dirty="0">
              <a:solidFill>
                <a:srgbClr val="202124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76C2A-4528-9776-7A0B-79F50C382580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91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F71E4-851D-45FC-A998-3A44DD344496}"/>
              </a:ext>
            </a:extLst>
          </p:cNvPr>
          <p:cNvSpPr txBox="1"/>
          <p:nvPr/>
        </p:nvSpPr>
        <p:spPr>
          <a:xfrm>
            <a:off x="7322983" y="1574708"/>
            <a:ext cx="2968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5F493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Bank Yam	</a:t>
            </a:r>
            <a:endParaRPr lang="ko-KR" altLang="en-US" sz="4400" dirty="0">
              <a:solidFill>
                <a:srgbClr val="5F4934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直線コネクタ 3">
            <a:extLst>
              <a:ext uri="{FF2B5EF4-FFF2-40B4-BE49-F238E27FC236}">
                <a16:creationId xmlns:a16="http://schemas.microsoft.com/office/drawing/2014/main" id="{A53725B4-E99C-B422-1BCF-8E09C1FEAD49}"/>
              </a:ext>
            </a:extLst>
          </p:cNvPr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47F411-AEBA-6B9C-B8D4-18E30286256A}"/>
              </a:ext>
            </a:extLst>
          </p:cNvPr>
          <p:cNvGrpSpPr/>
          <p:nvPr/>
        </p:nvGrpSpPr>
        <p:grpSpPr>
          <a:xfrm>
            <a:off x="426720" y="84905"/>
            <a:ext cx="2199641" cy="1040914"/>
            <a:chOff x="426720" y="84905"/>
            <a:chExt cx="2199641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AB535E-5840-819C-42CF-1636CBFB682D}"/>
                </a:ext>
              </a:extLst>
            </p:cNvPr>
            <p:cNvSpPr txBox="1"/>
            <p:nvPr/>
          </p:nvSpPr>
          <p:spPr>
            <a:xfrm>
              <a:off x="426720" y="84905"/>
              <a:ext cx="21996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벤치 마킹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C97DF-442B-045D-0CC0-EFC9E8D1DA5C}"/>
                </a:ext>
              </a:extLst>
            </p:cNvPr>
            <p:cNvSpPr txBox="1"/>
            <p:nvPr/>
          </p:nvSpPr>
          <p:spPr>
            <a:xfrm>
              <a:off x="447040" y="787265"/>
              <a:ext cx="1582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5F4934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Bench marking</a:t>
              </a:r>
              <a:endParaRPr lang="ko-KR" altLang="en-US" sz="1600" spc="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8FEF8716-6B1A-3BF5-CE17-8BD5C44551AC}"/>
              </a:ext>
            </a:extLst>
          </p:cNvPr>
          <p:cNvSpPr/>
          <p:nvPr/>
        </p:nvSpPr>
        <p:spPr>
          <a:xfrm>
            <a:off x="5669279" y="1959429"/>
            <a:ext cx="6275978" cy="41431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3E8B6-89DE-9B4C-3315-B3A4730EB4DE}"/>
              </a:ext>
            </a:extLst>
          </p:cNvPr>
          <p:cNvSpPr txBox="1"/>
          <p:nvPr/>
        </p:nvSpPr>
        <p:spPr>
          <a:xfrm>
            <a:off x="5822768" y="2999971"/>
            <a:ext cx="5969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0212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Yam Talk(</a:t>
            </a:r>
            <a:r>
              <a:rPr lang="ko-KR" altLang="en-US" sz="2400" dirty="0" err="1">
                <a:solidFill>
                  <a:srgbClr val="20212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얌톡</a:t>
            </a:r>
            <a:r>
              <a:rPr lang="en-US" altLang="ko-KR" sz="2400" dirty="0">
                <a:solidFill>
                  <a:srgbClr val="20212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algn="ctr"/>
            <a:r>
              <a:rPr lang="ko-KR" altLang="en-US" sz="2000" b="0" i="0" dirty="0" err="1">
                <a:solidFill>
                  <a:srgbClr val="B3927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친구끼리만</a:t>
            </a:r>
            <a:r>
              <a:rPr lang="ko-KR" altLang="en-US" sz="2000" b="0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채팅 가능</a:t>
            </a:r>
            <a:endParaRPr lang="en-US" altLang="ko-KR" sz="2000" dirty="0">
              <a:solidFill>
                <a:srgbClr val="20212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en-US" altLang="ko-KR" sz="2000" dirty="0">
              <a:solidFill>
                <a:srgbClr val="20212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en-US" altLang="ko-KR" sz="2000" dirty="0">
              <a:solidFill>
                <a:srgbClr val="20212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en-US" altLang="ko-KR" sz="2400" dirty="0">
                <a:solidFill>
                  <a:srgbClr val="20212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Bank Yam(</a:t>
            </a:r>
            <a:r>
              <a:rPr lang="ko-KR" altLang="en-US" sz="2400" dirty="0" err="1">
                <a:solidFill>
                  <a:srgbClr val="20212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뱅크얌</a:t>
            </a:r>
            <a:r>
              <a:rPr lang="en-US" altLang="ko-KR" sz="2400" dirty="0">
                <a:solidFill>
                  <a:srgbClr val="20212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</a:p>
          <a:p>
            <a:pPr algn="ctr"/>
            <a:r>
              <a:rPr lang="ko-KR" altLang="en-US" sz="2000" b="0" i="0" dirty="0">
                <a:solidFill>
                  <a:srgbClr val="202124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친구 및 타인 </a:t>
            </a:r>
            <a:r>
              <a:rPr lang="ko-KR" altLang="en-US" sz="2000" b="0" i="0" dirty="0">
                <a:solidFill>
                  <a:srgbClr val="B3927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모두에게 계좌이체 가능 </a:t>
            </a:r>
            <a:endParaRPr lang="en-US" altLang="ko-KR" sz="2000" b="0" i="0" dirty="0">
              <a:solidFill>
                <a:srgbClr val="B39273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351F1-3AD1-D472-FE9E-94CC0EC56074}"/>
              </a:ext>
            </a:extLst>
          </p:cNvPr>
          <p:cNvSpPr txBox="1"/>
          <p:nvPr/>
        </p:nvSpPr>
        <p:spPr>
          <a:xfrm>
            <a:off x="1193997" y="3742085"/>
            <a:ext cx="5176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2D373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Bank Yam</a:t>
            </a:r>
            <a:endParaRPr lang="ko-KR" altLang="en-US" sz="4800" dirty="0">
              <a:solidFill>
                <a:srgbClr val="2D3738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4197D1-A56A-D5C4-7519-E0F93C2128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" y="2612366"/>
            <a:ext cx="1864342" cy="1864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2631D4-667A-AD95-D64F-A9C40C63173E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26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E3D8DF-5BDD-6C76-DC75-2D528E5E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5"/>
            <a:ext cx="10287000" cy="6858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65DF37-E042-4E0E-8145-DF2831F7A8B5}"/>
              </a:ext>
            </a:extLst>
          </p:cNvPr>
          <p:cNvSpPr/>
          <p:nvPr/>
        </p:nvSpPr>
        <p:spPr>
          <a:xfrm>
            <a:off x="-1" y="-10935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6096002" y="-10933"/>
            <a:ext cx="6096000" cy="68689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60ED75-C30C-4EF7-8F23-ABE475F25384}"/>
              </a:ext>
            </a:extLst>
          </p:cNvPr>
          <p:cNvGrpSpPr/>
          <p:nvPr/>
        </p:nvGrpSpPr>
        <p:grpSpPr>
          <a:xfrm>
            <a:off x="6626175" y="2535309"/>
            <a:ext cx="5035656" cy="1333100"/>
            <a:chOff x="6473773" y="2535311"/>
            <a:chExt cx="5035656" cy="13331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4737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모델링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89393A-6FF5-449B-94B3-60E826D9B4F6}"/>
                </a:ext>
              </a:extLst>
            </p:cNvPr>
            <p:cNvSpPr txBox="1"/>
            <p:nvPr/>
          </p:nvSpPr>
          <p:spPr>
            <a:xfrm>
              <a:off x="6473773" y="2535311"/>
              <a:ext cx="5035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Part 5,</a:t>
              </a:r>
              <a:endPara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2" y="2349498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26172" y="386565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EBC8E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Modeling</a:t>
            </a:r>
            <a:endParaRPr lang="ko-KR" altLang="en-US" sz="1400" spc="600" dirty="0">
              <a:solidFill>
                <a:srgbClr val="EEBC8E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23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3">
            <a:extLst>
              <a:ext uri="{FF2B5EF4-FFF2-40B4-BE49-F238E27FC236}">
                <a16:creationId xmlns:a16="http://schemas.microsoft.com/office/drawing/2014/main" id="{A53725B4-E99C-B422-1BCF-8E09C1FEAD49}"/>
              </a:ext>
            </a:extLst>
          </p:cNvPr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47F411-AEBA-6B9C-B8D4-18E30286256A}"/>
              </a:ext>
            </a:extLst>
          </p:cNvPr>
          <p:cNvGrpSpPr/>
          <p:nvPr/>
        </p:nvGrpSpPr>
        <p:grpSpPr>
          <a:xfrm>
            <a:off x="426720" y="84905"/>
            <a:ext cx="3161443" cy="1040914"/>
            <a:chOff x="426720" y="84905"/>
            <a:chExt cx="3161443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AB535E-5840-819C-42CF-1636CBFB682D}"/>
                </a:ext>
              </a:extLst>
            </p:cNvPr>
            <p:cNvSpPr txBox="1"/>
            <p:nvPr/>
          </p:nvSpPr>
          <p:spPr>
            <a:xfrm>
              <a:off x="426720" y="84905"/>
              <a:ext cx="31614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개념적 모델링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C97DF-442B-045D-0CC0-EFC9E8D1DA5C}"/>
                </a:ext>
              </a:extLst>
            </p:cNvPr>
            <p:cNvSpPr txBox="1"/>
            <p:nvPr/>
          </p:nvSpPr>
          <p:spPr>
            <a:xfrm>
              <a:off x="447040" y="787265"/>
              <a:ext cx="1043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5F4934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Modeling</a:t>
              </a:r>
              <a:endParaRPr lang="ko-KR" altLang="en-US" sz="1600" spc="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AB4B644-CA55-7B5E-DE2F-AB31DE7CE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39" y="1285577"/>
            <a:ext cx="8890522" cy="5000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D24452-A044-C761-A62C-0F719F913FCD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9FED4FC-9FB4-13CD-00D1-1248A906F571}"/>
              </a:ext>
            </a:extLst>
          </p:cNvPr>
          <p:cNvCxnSpPr/>
          <p:nvPr/>
        </p:nvCxnSpPr>
        <p:spPr>
          <a:xfrm>
            <a:off x="7467600" y="2082800"/>
            <a:ext cx="86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217B3C-9DD9-5D92-A475-458ADD9775CE}"/>
              </a:ext>
            </a:extLst>
          </p:cNvPr>
          <p:cNvSpPr txBox="1"/>
          <p:nvPr/>
        </p:nvSpPr>
        <p:spPr>
          <a:xfrm>
            <a:off x="7467600" y="1798902"/>
            <a:ext cx="215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59C29-AA44-87E3-F7B9-59BE2B984AD4}"/>
              </a:ext>
            </a:extLst>
          </p:cNvPr>
          <p:cNvSpPr txBox="1"/>
          <p:nvPr/>
        </p:nvSpPr>
        <p:spPr>
          <a:xfrm>
            <a:off x="8115300" y="1798902"/>
            <a:ext cx="215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4342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3">
            <a:extLst>
              <a:ext uri="{FF2B5EF4-FFF2-40B4-BE49-F238E27FC236}">
                <a16:creationId xmlns:a16="http://schemas.microsoft.com/office/drawing/2014/main" id="{A53725B4-E99C-B422-1BCF-8E09C1FEAD49}"/>
              </a:ext>
            </a:extLst>
          </p:cNvPr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47F411-AEBA-6B9C-B8D4-18E30286256A}"/>
              </a:ext>
            </a:extLst>
          </p:cNvPr>
          <p:cNvGrpSpPr/>
          <p:nvPr/>
        </p:nvGrpSpPr>
        <p:grpSpPr>
          <a:xfrm>
            <a:off x="426720" y="84905"/>
            <a:ext cx="3161443" cy="1040914"/>
            <a:chOff x="426720" y="84905"/>
            <a:chExt cx="3161443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AB535E-5840-819C-42CF-1636CBFB682D}"/>
                </a:ext>
              </a:extLst>
            </p:cNvPr>
            <p:cNvSpPr txBox="1"/>
            <p:nvPr/>
          </p:nvSpPr>
          <p:spPr>
            <a:xfrm>
              <a:off x="426720" y="84905"/>
              <a:ext cx="31614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논리적 모델링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C97DF-442B-045D-0CC0-EFC9E8D1DA5C}"/>
                </a:ext>
              </a:extLst>
            </p:cNvPr>
            <p:cNvSpPr txBox="1"/>
            <p:nvPr/>
          </p:nvSpPr>
          <p:spPr>
            <a:xfrm>
              <a:off x="447040" y="787265"/>
              <a:ext cx="1043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5F4934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Modeling</a:t>
              </a:r>
              <a:endParaRPr lang="ko-KR" altLang="en-US" sz="1600" spc="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89BA9B1-CED5-8BAA-C81F-C9372AAECAD1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26238F-718E-6401-E41E-6173A3DA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482" y="1249490"/>
            <a:ext cx="8827036" cy="5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2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3">
            <a:extLst>
              <a:ext uri="{FF2B5EF4-FFF2-40B4-BE49-F238E27FC236}">
                <a16:creationId xmlns:a16="http://schemas.microsoft.com/office/drawing/2014/main" id="{A53725B4-E99C-B422-1BCF-8E09C1FEAD49}"/>
              </a:ext>
            </a:extLst>
          </p:cNvPr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47F411-AEBA-6B9C-B8D4-18E30286256A}"/>
              </a:ext>
            </a:extLst>
          </p:cNvPr>
          <p:cNvGrpSpPr/>
          <p:nvPr/>
        </p:nvGrpSpPr>
        <p:grpSpPr>
          <a:xfrm>
            <a:off x="426720" y="84905"/>
            <a:ext cx="3161443" cy="1040914"/>
            <a:chOff x="426720" y="84905"/>
            <a:chExt cx="3161443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AB535E-5840-819C-42CF-1636CBFB682D}"/>
                </a:ext>
              </a:extLst>
            </p:cNvPr>
            <p:cNvSpPr txBox="1"/>
            <p:nvPr/>
          </p:nvSpPr>
          <p:spPr>
            <a:xfrm>
              <a:off x="426720" y="84905"/>
              <a:ext cx="31614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물리적 모델링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C97DF-442B-045D-0CC0-EFC9E8D1DA5C}"/>
                </a:ext>
              </a:extLst>
            </p:cNvPr>
            <p:cNvSpPr txBox="1"/>
            <p:nvPr/>
          </p:nvSpPr>
          <p:spPr>
            <a:xfrm>
              <a:off x="447040" y="787265"/>
              <a:ext cx="1043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5F4934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Modeling</a:t>
              </a:r>
              <a:endParaRPr lang="ko-KR" altLang="en-US" sz="1600" spc="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4DB7720-5E24-0A6E-4C03-77556503EB7A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17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519AFE-EB10-1D33-A68F-DA8021D0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399" y="1233068"/>
            <a:ext cx="8949202" cy="52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6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E3D8DF-5BDD-6C76-DC75-2D528E5E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5"/>
            <a:ext cx="10287000" cy="6858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65DF37-E042-4E0E-8145-DF2831F7A8B5}"/>
              </a:ext>
            </a:extLst>
          </p:cNvPr>
          <p:cNvSpPr/>
          <p:nvPr/>
        </p:nvSpPr>
        <p:spPr>
          <a:xfrm>
            <a:off x="-1" y="-10935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6096002" y="-10933"/>
            <a:ext cx="6096000" cy="68689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60ED75-C30C-4EF7-8F23-ABE475F25384}"/>
              </a:ext>
            </a:extLst>
          </p:cNvPr>
          <p:cNvGrpSpPr/>
          <p:nvPr/>
        </p:nvGrpSpPr>
        <p:grpSpPr>
          <a:xfrm>
            <a:off x="6626175" y="2535309"/>
            <a:ext cx="5035656" cy="1948653"/>
            <a:chOff x="6473773" y="2535311"/>
            <a:chExt cx="5035656" cy="194865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473773" y="3160525"/>
              <a:ext cx="50356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프로젝트 개발환경 </a:t>
              </a:r>
              <a:endParaRPr lang="en-US" altLang="ko-KR" sz="4000" b="1" dirty="0">
                <a:solidFill>
                  <a:schemeClr val="accent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  <a:p>
              <a:r>
                <a:rPr lang="en-US" altLang="ko-KR" sz="4000" b="1" dirty="0">
                  <a:solidFill>
                    <a:schemeClr val="accent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&amp; </a:t>
              </a:r>
              <a:r>
                <a:rPr lang="ko-KR" altLang="en-US" sz="4000" b="1" dirty="0">
                  <a:solidFill>
                    <a:schemeClr val="accent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기술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89393A-6FF5-449B-94B3-60E826D9B4F6}"/>
                </a:ext>
              </a:extLst>
            </p:cNvPr>
            <p:cNvSpPr txBox="1"/>
            <p:nvPr/>
          </p:nvSpPr>
          <p:spPr>
            <a:xfrm>
              <a:off x="6473773" y="2535311"/>
              <a:ext cx="5035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Part 6,</a:t>
              </a:r>
              <a:endPara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2" y="2349498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26172" y="4444393"/>
            <a:ext cx="3698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EEBC8E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Development Environment and Technology</a:t>
            </a:r>
            <a:endParaRPr lang="ko-KR" altLang="en-US" sz="1400" spc="600" dirty="0">
              <a:solidFill>
                <a:srgbClr val="EEBC8E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13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3">
            <a:extLst>
              <a:ext uri="{FF2B5EF4-FFF2-40B4-BE49-F238E27FC236}">
                <a16:creationId xmlns:a16="http://schemas.microsoft.com/office/drawing/2014/main" id="{A53725B4-E99C-B422-1BCF-8E09C1FEAD49}"/>
              </a:ext>
            </a:extLst>
          </p:cNvPr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47F411-AEBA-6B9C-B8D4-18E30286256A}"/>
              </a:ext>
            </a:extLst>
          </p:cNvPr>
          <p:cNvGrpSpPr/>
          <p:nvPr/>
        </p:nvGrpSpPr>
        <p:grpSpPr>
          <a:xfrm>
            <a:off x="426720" y="84905"/>
            <a:ext cx="5748690" cy="1040914"/>
            <a:chOff x="426720" y="84905"/>
            <a:chExt cx="5748690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AB535E-5840-819C-42CF-1636CBFB682D}"/>
                </a:ext>
              </a:extLst>
            </p:cNvPr>
            <p:cNvSpPr txBox="1"/>
            <p:nvPr/>
          </p:nvSpPr>
          <p:spPr>
            <a:xfrm>
              <a:off x="426720" y="84905"/>
              <a:ext cx="57486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프로젝트 개발환경 및 기술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C97DF-442B-045D-0CC0-EFC9E8D1DA5C}"/>
                </a:ext>
              </a:extLst>
            </p:cNvPr>
            <p:cNvSpPr txBox="1"/>
            <p:nvPr/>
          </p:nvSpPr>
          <p:spPr>
            <a:xfrm>
              <a:off x="447040" y="787265"/>
              <a:ext cx="42051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Development Environment and Technology</a:t>
              </a:r>
              <a:endParaRPr lang="ko-KR" altLang="en-US" sz="1600" spc="600" dirty="0">
                <a:solidFill>
                  <a:schemeClr val="tx2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F3E9515-57D1-B8A2-24D9-CA3A84BFD8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98" y="4976953"/>
            <a:ext cx="2575186" cy="875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245B82-29F1-43A6-934F-4CE3B6BF95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15" y="1738829"/>
            <a:ext cx="3491871" cy="23290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EBBDA0-610A-B2E4-D81C-8FDC598902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25" y="3232591"/>
            <a:ext cx="1531229" cy="15312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7A4476A-4956-780C-F8F0-45046BBF0A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3085" y="4273164"/>
            <a:ext cx="2308307" cy="5049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77FDFB-1E02-2247-B681-13863C58D8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720" y="2265993"/>
            <a:ext cx="2308307" cy="7236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C3D628-D34F-2536-5D74-D5A9288466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62" y="3538528"/>
            <a:ext cx="1890398" cy="1297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AA55F21-8B33-AED0-C4F4-4289E1DA83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72" y="3703435"/>
            <a:ext cx="1173703" cy="2149431"/>
          </a:xfrm>
          <a:prstGeom prst="rect">
            <a:avLst/>
          </a:prstGeom>
        </p:spPr>
      </p:pic>
      <p:pic>
        <p:nvPicPr>
          <p:cNvPr id="7170" name="Picture 2" descr="Web Security with Spring Boot | Training - inovex GmbH">
            <a:extLst>
              <a:ext uri="{FF2B5EF4-FFF2-40B4-BE49-F238E27FC236}">
                <a16:creationId xmlns:a16="http://schemas.microsoft.com/office/drawing/2014/main" id="{03661882-E39D-82DC-A14D-8E056082C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6" b="30686"/>
          <a:stretch/>
        </p:blipFill>
        <p:spPr bwMode="auto">
          <a:xfrm>
            <a:off x="8948025" y="2170113"/>
            <a:ext cx="2308307" cy="91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F7F4DB-EE1E-C1B2-06FF-2059673EAAC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09" y="4674143"/>
            <a:ext cx="2820704" cy="1538565"/>
          </a:xfrm>
          <a:prstGeom prst="rect">
            <a:avLst/>
          </a:prstGeom>
        </p:spPr>
      </p:pic>
      <p:pic>
        <p:nvPicPr>
          <p:cNvPr id="7174" name="Picture 6" descr="jsoup 이용해서 URL 절대경로 추출">
            <a:extLst>
              <a:ext uri="{FF2B5EF4-FFF2-40B4-BE49-F238E27FC236}">
                <a16:creationId xmlns:a16="http://schemas.microsoft.com/office/drawing/2014/main" id="{4B77DBD1-A122-B93B-F500-641385FDA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856" y="4756794"/>
            <a:ext cx="2575186" cy="135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" name="양쪽 대괄호 7167">
            <a:extLst>
              <a:ext uri="{FF2B5EF4-FFF2-40B4-BE49-F238E27FC236}">
                <a16:creationId xmlns:a16="http://schemas.microsoft.com/office/drawing/2014/main" id="{15E5C5D2-07F1-F103-BF67-59A9206AA3DE}"/>
              </a:ext>
            </a:extLst>
          </p:cNvPr>
          <p:cNvSpPr/>
          <p:nvPr/>
        </p:nvSpPr>
        <p:spPr>
          <a:xfrm>
            <a:off x="5980913" y="1959429"/>
            <a:ext cx="5964344" cy="41431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69" name="양쪽 대괄호 7168">
            <a:extLst>
              <a:ext uri="{FF2B5EF4-FFF2-40B4-BE49-F238E27FC236}">
                <a16:creationId xmlns:a16="http://schemas.microsoft.com/office/drawing/2014/main" id="{901244FF-084C-E833-6522-44FFB8F19999}"/>
              </a:ext>
            </a:extLst>
          </p:cNvPr>
          <p:cNvSpPr/>
          <p:nvPr/>
        </p:nvSpPr>
        <p:spPr>
          <a:xfrm>
            <a:off x="426719" y="1972016"/>
            <a:ext cx="5372785" cy="41431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71" name="TextBox 7170">
            <a:extLst>
              <a:ext uri="{FF2B5EF4-FFF2-40B4-BE49-F238E27FC236}">
                <a16:creationId xmlns:a16="http://schemas.microsoft.com/office/drawing/2014/main" id="{764A6163-CABE-72D3-87B7-F53BC5C1C177}"/>
              </a:ext>
            </a:extLst>
          </p:cNvPr>
          <p:cNvSpPr txBox="1"/>
          <p:nvPr/>
        </p:nvSpPr>
        <p:spPr>
          <a:xfrm>
            <a:off x="7336164" y="1415663"/>
            <a:ext cx="325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Backend &amp; DB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173" name="TextBox 7172">
            <a:extLst>
              <a:ext uri="{FF2B5EF4-FFF2-40B4-BE49-F238E27FC236}">
                <a16:creationId xmlns:a16="http://schemas.microsoft.com/office/drawing/2014/main" id="{E45CD78D-442C-7BD1-D2FD-791BA913C1E6}"/>
              </a:ext>
            </a:extLst>
          </p:cNvPr>
          <p:cNvSpPr txBox="1"/>
          <p:nvPr/>
        </p:nvSpPr>
        <p:spPr>
          <a:xfrm>
            <a:off x="2009571" y="1501297"/>
            <a:ext cx="220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Frontend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176" name="TextBox 7175">
            <a:extLst>
              <a:ext uri="{FF2B5EF4-FFF2-40B4-BE49-F238E27FC236}">
                <a16:creationId xmlns:a16="http://schemas.microsoft.com/office/drawing/2014/main" id="{DA992059-8CDB-F3FC-321C-27F13EFEC4E0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E3234D-34BA-9B85-3FD4-FBAFCB4338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4945" y="3169874"/>
            <a:ext cx="2894053" cy="12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0808D3DA-A53B-BD47-52BB-DD28C48AA764}"/>
              </a:ext>
            </a:extLst>
          </p:cNvPr>
          <p:cNvSpPr txBox="1"/>
          <p:nvPr/>
        </p:nvSpPr>
        <p:spPr>
          <a:xfrm>
            <a:off x="6815211" y="868308"/>
            <a:ext cx="543475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Yam</a:t>
            </a:r>
            <a:endParaRPr lang="ko-KR" altLang="en-US" sz="199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B87FCF5B-A3FC-808B-6F8C-0AEAFE37A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60" y="3327524"/>
            <a:ext cx="12200759" cy="3543156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C07D5931-16B2-60FF-C207-861D2E2DBAA5}"/>
              </a:ext>
            </a:extLst>
          </p:cNvPr>
          <p:cNvSpPr/>
          <p:nvPr/>
        </p:nvSpPr>
        <p:spPr>
          <a:xfrm>
            <a:off x="-8761" y="866"/>
            <a:ext cx="12258730" cy="68698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00960AB-04BC-4B90-A57C-513D8F4B51F4}"/>
              </a:ext>
            </a:extLst>
          </p:cNvPr>
          <p:cNvGrpSpPr/>
          <p:nvPr/>
        </p:nvGrpSpPr>
        <p:grpSpPr>
          <a:xfrm>
            <a:off x="0" y="152503"/>
            <a:ext cx="5045725" cy="794554"/>
            <a:chOff x="0" y="271145"/>
            <a:chExt cx="9355452" cy="105815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C2F3120-9862-4C3C-A605-489021D04389}"/>
                </a:ext>
              </a:extLst>
            </p:cNvPr>
            <p:cNvSpPr/>
            <p:nvPr/>
          </p:nvSpPr>
          <p:spPr>
            <a:xfrm>
              <a:off x="0" y="271145"/>
              <a:ext cx="9355452" cy="10581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16426C-457E-40A8-8AA4-C7936D4A1DDE}"/>
                </a:ext>
              </a:extLst>
            </p:cNvPr>
            <p:cNvSpPr txBox="1"/>
            <p:nvPr/>
          </p:nvSpPr>
          <p:spPr>
            <a:xfrm>
              <a:off x="897629" y="392407"/>
              <a:ext cx="7560192" cy="813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3B3838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Table of Contents</a:t>
              </a:r>
              <a:endParaRPr lang="ko-KR" altLang="en-US" sz="3600" b="1" dirty="0">
                <a:solidFill>
                  <a:srgbClr val="3B3838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BA1550-8503-4C0F-A249-C80423AC1EEC}"/>
              </a:ext>
            </a:extLst>
          </p:cNvPr>
          <p:cNvGrpSpPr/>
          <p:nvPr/>
        </p:nvGrpSpPr>
        <p:grpSpPr>
          <a:xfrm>
            <a:off x="342438" y="1350526"/>
            <a:ext cx="6087135" cy="836557"/>
            <a:chOff x="1088192" y="2426368"/>
            <a:chExt cx="6087135" cy="83655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C43422-DCBB-426B-9D4F-DC0BE9237952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5652E9-F3A7-43D7-B881-3A249DB1D8B6}"/>
                </a:ext>
              </a:extLst>
            </p:cNvPr>
            <p:cNvSpPr txBox="1"/>
            <p:nvPr/>
          </p:nvSpPr>
          <p:spPr>
            <a:xfrm>
              <a:off x="1284713" y="2520296"/>
              <a:ext cx="460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endParaRPr lang="ko-KR" altLang="en-US" sz="3600" b="1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8AFAC9-601E-4B84-9BAF-BC5769E5F5AE}"/>
                </a:ext>
              </a:extLst>
            </p:cNvPr>
            <p:cNvGrpSpPr/>
            <p:nvPr/>
          </p:nvGrpSpPr>
          <p:grpSpPr>
            <a:xfrm>
              <a:off x="2387598" y="2426368"/>
              <a:ext cx="4787729" cy="836557"/>
              <a:chOff x="2387598" y="2569228"/>
              <a:chExt cx="4787729" cy="83655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2F7CD5-7DFE-4C49-978B-5E7D6411A371}"/>
                  </a:ext>
                </a:extLst>
              </p:cNvPr>
              <p:cNvSpPr txBox="1"/>
              <p:nvPr/>
            </p:nvSpPr>
            <p:spPr>
              <a:xfrm>
                <a:off x="2387598" y="2569228"/>
                <a:ext cx="478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팀원 소개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9B81C-BAB9-45A4-BCD1-F304EC90797C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23119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Introduction of team members</a:t>
                </a:r>
                <a:endParaRPr lang="ko-KR" altLang="en-US" sz="1200" spc="600" dirty="0">
                  <a:solidFill>
                    <a:schemeClr val="tx2">
                      <a:lumMod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6A3552-83C7-41CE-9D69-6B11F7991997}"/>
              </a:ext>
            </a:extLst>
          </p:cNvPr>
          <p:cNvGrpSpPr/>
          <p:nvPr/>
        </p:nvGrpSpPr>
        <p:grpSpPr>
          <a:xfrm>
            <a:off x="340289" y="3422604"/>
            <a:ext cx="6087135" cy="836557"/>
            <a:chOff x="1088192" y="2426368"/>
            <a:chExt cx="6087135" cy="83655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1A6F89B-132D-49DF-826B-E63BDD70F7E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5B5042-F0B6-465E-9D9C-43B7AF917BEC}"/>
                </a:ext>
              </a:extLst>
            </p:cNvPr>
            <p:cNvSpPr txBox="1"/>
            <p:nvPr/>
          </p:nvSpPr>
          <p:spPr>
            <a:xfrm>
              <a:off x="1284713" y="2484960"/>
              <a:ext cx="460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3</a:t>
              </a:r>
              <a:endParaRPr lang="ko-KR" altLang="en-US" sz="3600" b="1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25F3E5D-4D57-443F-A4C7-811FB9793BB1}"/>
                </a:ext>
              </a:extLst>
            </p:cNvPr>
            <p:cNvGrpSpPr/>
            <p:nvPr/>
          </p:nvGrpSpPr>
          <p:grpSpPr>
            <a:xfrm>
              <a:off x="2387598" y="2437890"/>
              <a:ext cx="4787729" cy="825035"/>
              <a:chOff x="2387598" y="2580750"/>
              <a:chExt cx="4787729" cy="82503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5FA8F4-77B2-451D-A87E-F44472F7E797}"/>
                  </a:ext>
                </a:extLst>
              </p:cNvPr>
              <p:cNvSpPr txBox="1"/>
              <p:nvPr/>
            </p:nvSpPr>
            <p:spPr>
              <a:xfrm>
                <a:off x="2387598" y="2580750"/>
                <a:ext cx="478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컨셉 선정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01CDD7-8835-4B76-B377-E790F1552426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15993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Selection of concept</a:t>
                </a:r>
                <a:endParaRPr lang="ko-KR" altLang="en-US" sz="1200" spc="600" dirty="0">
                  <a:solidFill>
                    <a:schemeClr val="tx2">
                      <a:lumMod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E8797AF-5FE0-D08E-1223-594976AB81C6}"/>
              </a:ext>
            </a:extLst>
          </p:cNvPr>
          <p:cNvGrpSpPr/>
          <p:nvPr/>
        </p:nvGrpSpPr>
        <p:grpSpPr>
          <a:xfrm>
            <a:off x="342438" y="4463687"/>
            <a:ext cx="6087135" cy="836557"/>
            <a:chOff x="1088192" y="2426368"/>
            <a:chExt cx="6087135" cy="83655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98BD497-3E70-220A-E51F-7A4F81DB527B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0DF53F6-F920-74EE-DFD9-70BEBF42A004}"/>
                </a:ext>
              </a:extLst>
            </p:cNvPr>
            <p:cNvSpPr txBox="1"/>
            <p:nvPr/>
          </p:nvSpPr>
          <p:spPr>
            <a:xfrm>
              <a:off x="1284713" y="2520296"/>
              <a:ext cx="460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4</a:t>
              </a:r>
              <a:endParaRPr lang="ko-KR" altLang="en-US" sz="3600" b="1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11AE99A-A90E-F297-26FA-D0C3D21BCF7F}"/>
                </a:ext>
              </a:extLst>
            </p:cNvPr>
            <p:cNvGrpSpPr/>
            <p:nvPr/>
          </p:nvGrpSpPr>
          <p:grpSpPr>
            <a:xfrm>
              <a:off x="2387598" y="2426368"/>
              <a:ext cx="4787729" cy="836557"/>
              <a:chOff x="2387598" y="2569228"/>
              <a:chExt cx="4787729" cy="83655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D2B551D-5F5C-3500-2F26-5E4617CE5C08}"/>
                  </a:ext>
                </a:extLst>
              </p:cNvPr>
              <p:cNvSpPr txBox="1"/>
              <p:nvPr/>
            </p:nvSpPr>
            <p:spPr>
              <a:xfrm>
                <a:off x="2387598" y="2569228"/>
                <a:ext cx="478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벤치마킹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4D9EAB-42D2-AEE1-42EB-144F97871019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12346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Bench marking</a:t>
                </a:r>
                <a:endParaRPr lang="ko-KR" altLang="en-US" sz="1200" spc="600" dirty="0">
                  <a:solidFill>
                    <a:schemeClr val="tx2">
                      <a:lumMod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4D3D5AF-F39A-D6A9-6C00-E0A93285231A}"/>
              </a:ext>
            </a:extLst>
          </p:cNvPr>
          <p:cNvGrpSpPr/>
          <p:nvPr/>
        </p:nvGrpSpPr>
        <p:grpSpPr>
          <a:xfrm>
            <a:off x="340289" y="5504035"/>
            <a:ext cx="6087135" cy="836557"/>
            <a:chOff x="1088192" y="2426368"/>
            <a:chExt cx="6087135" cy="83655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E4DDEE7-EAF9-1813-1FB8-011B8B1632CB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EA9854-7159-401D-DBCE-924DC822B931}"/>
                </a:ext>
              </a:extLst>
            </p:cNvPr>
            <p:cNvSpPr txBox="1"/>
            <p:nvPr/>
          </p:nvSpPr>
          <p:spPr>
            <a:xfrm>
              <a:off x="1284713" y="2520296"/>
              <a:ext cx="460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5</a:t>
              </a:r>
              <a:endParaRPr lang="ko-KR" altLang="en-US" sz="3600" b="1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D323EA6-668F-6931-49A3-2EA9E238FDE3}"/>
                </a:ext>
              </a:extLst>
            </p:cNvPr>
            <p:cNvGrpSpPr/>
            <p:nvPr/>
          </p:nvGrpSpPr>
          <p:grpSpPr>
            <a:xfrm>
              <a:off x="2387598" y="2426368"/>
              <a:ext cx="4787729" cy="836557"/>
              <a:chOff x="2387598" y="2569228"/>
              <a:chExt cx="4787729" cy="83655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75970D9-3BF4-84F3-46DE-6972369C0E5C}"/>
                  </a:ext>
                </a:extLst>
              </p:cNvPr>
              <p:cNvSpPr txBox="1"/>
              <p:nvPr/>
            </p:nvSpPr>
            <p:spPr>
              <a:xfrm>
                <a:off x="2387598" y="2569228"/>
                <a:ext cx="478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모델링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455014-2981-A773-1AF4-5BCA4A9E6036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830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Modeling</a:t>
                </a:r>
                <a:endParaRPr lang="ko-KR" altLang="en-US" sz="1200" spc="600" dirty="0">
                  <a:solidFill>
                    <a:schemeClr val="tx2">
                      <a:lumMod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F45B29-CA5D-FB6B-BEDD-ECCA023604CE}"/>
              </a:ext>
            </a:extLst>
          </p:cNvPr>
          <p:cNvGrpSpPr/>
          <p:nvPr/>
        </p:nvGrpSpPr>
        <p:grpSpPr>
          <a:xfrm>
            <a:off x="6248042" y="1352229"/>
            <a:ext cx="6087135" cy="848079"/>
            <a:chOff x="1088192" y="2414846"/>
            <a:chExt cx="6087135" cy="84807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D5E8951-F13F-0473-267C-7ADE27C4AB99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D6EE35-670C-07E7-43B6-90751E9303B7}"/>
                </a:ext>
              </a:extLst>
            </p:cNvPr>
            <p:cNvSpPr txBox="1"/>
            <p:nvPr/>
          </p:nvSpPr>
          <p:spPr>
            <a:xfrm>
              <a:off x="1284713" y="2508453"/>
              <a:ext cx="460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6</a:t>
              </a:r>
              <a:endParaRPr lang="ko-KR" altLang="en-US" sz="3600" b="1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4E3AB9C-6365-86A2-2153-E32345E18ECF}"/>
                </a:ext>
              </a:extLst>
            </p:cNvPr>
            <p:cNvGrpSpPr/>
            <p:nvPr/>
          </p:nvGrpSpPr>
          <p:grpSpPr>
            <a:xfrm>
              <a:off x="2387598" y="2414846"/>
              <a:ext cx="4787729" cy="848079"/>
              <a:chOff x="2387598" y="2557706"/>
              <a:chExt cx="4787729" cy="848079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F1C1A49-42A1-7E9E-0636-D933BF8E1CC3}"/>
                  </a:ext>
                </a:extLst>
              </p:cNvPr>
              <p:cNvSpPr txBox="1"/>
              <p:nvPr/>
            </p:nvSpPr>
            <p:spPr>
              <a:xfrm>
                <a:off x="2387598" y="2557706"/>
                <a:ext cx="478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프로젝트 개발환경 및 기술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CFC859B-3C27-1464-5D76-63621A86317B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32056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Development Environment and Technology</a:t>
                </a:r>
                <a:endParaRPr lang="ko-KR" altLang="en-US" sz="1200" spc="600" dirty="0">
                  <a:solidFill>
                    <a:schemeClr val="tx2">
                      <a:lumMod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6BC71BE-72C0-A15C-468B-803C3EA5D92D}"/>
              </a:ext>
            </a:extLst>
          </p:cNvPr>
          <p:cNvGrpSpPr/>
          <p:nvPr/>
        </p:nvGrpSpPr>
        <p:grpSpPr>
          <a:xfrm>
            <a:off x="6248042" y="2384374"/>
            <a:ext cx="6087135" cy="836557"/>
            <a:chOff x="1088192" y="2426368"/>
            <a:chExt cx="6087135" cy="836557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5E2DE9E-FCA6-B8D6-3A95-117AF2ACE8DE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669DD4B-E914-08C5-368C-4F59DA3AB61C}"/>
                </a:ext>
              </a:extLst>
            </p:cNvPr>
            <p:cNvSpPr txBox="1"/>
            <p:nvPr/>
          </p:nvSpPr>
          <p:spPr>
            <a:xfrm>
              <a:off x="1284713" y="2484960"/>
              <a:ext cx="460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7</a:t>
              </a:r>
              <a:endParaRPr lang="ko-KR" altLang="en-US" sz="3600" b="1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9B74BC9-3B6A-31D4-5387-0414831D7C9F}"/>
                </a:ext>
              </a:extLst>
            </p:cNvPr>
            <p:cNvGrpSpPr/>
            <p:nvPr/>
          </p:nvGrpSpPr>
          <p:grpSpPr>
            <a:xfrm>
              <a:off x="2387598" y="2437890"/>
              <a:ext cx="4787729" cy="825035"/>
              <a:chOff x="2387598" y="2580750"/>
              <a:chExt cx="4787729" cy="82503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80A8408-0082-D6F8-CF04-1773D4A63A2D}"/>
                  </a:ext>
                </a:extLst>
              </p:cNvPr>
              <p:cNvSpPr txBox="1"/>
              <p:nvPr/>
            </p:nvSpPr>
            <p:spPr>
              <a:xfrm>
                <a:off x="2387598" y="2580750"/>
                <a:ext cx="478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구현 기능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6270984-3431-A3A1-3E62-571166D3C531}"/>
                  </a:ext>
                </a:extLst>
              </p:cNvPr>
              <p:cNvSpPr txBox="1"/>
              <p:nvPr/>
            </p:nvSpPr>
            <p:spPr>
              <a:xfrm>
                <a:off x="2387599" y="3128786"/>
                <a:ext cx="17735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0" i="0" dirty="0">
                    <a:solidFill>
                      <a:srgbClr val="202124"/>
                    </a:solidFill>
                    <a:effectLst/>
                    <a:latin typeface="Noto Sans KR Light" panose="020B0300000000000000" pitchFamily="34" charset="-127"/>
                    <a:ea typeface="Noto Sans KR Light" panose="020B0300000000000000" pitchFamily="34" charset="-127"/>
                  </a:rPr>
                  <a:t>implemented Function</a:t>
                </a:r>
                <a:endParaRPr lang="ko-KR" altLang="en-US" sz="1200" spc="600" dirty="0">
                  <a:solidFill>
                    <a:schemeClr val="tx2">
                      <a:lumMod val="50000"/>
                    </a:schemeClr>
                  </a:solidFill>
                  <a:latin typeface="Noto Sans KR Light" panose="020B0300000000000000" pitchFamily="34" charset="-127"/>
                  <a:ea typeface="Noto Sans KR Light" panose="020B0300000000000000" pitchFamily="34" charset="-127"/>
                </a:endParaRPr>
              </a:p>
            </p:txBody>
          </p: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28276CE7-6104-8413-73E8-867283813159}"/>
              </a:ext>
            </a:extLst>
          </p:cNvPr>
          <p:cNvGrpSpPr/>
          <p:nvPr/>
        </p:nvGrpSpPr>
        <p:grpSpPr>
          <a:xfrm>
            <a:off x="340289" y="2375043"/>
            <a:ext cx="6087135" cy="845710"/>
            <a:chOff x="363660" y="2892000"/>
            <a:chExt cx="6087135" cy="84571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9E41213-2ADE-4B46-B0E8-259E0947FD84}"/>
                </a:ext>
              </a:extLst>
            </p:cNvPr>
            <p:cNvGrpSpPr/>
            <p:nvPr/>
          </p:nvGrpSpPr>
          <p:grpSpPr>
            <a:xfrm>
              <a:off x="363660" y="2892000"/>
              <a:ext cx="6087135" cy="845710"/>
              <a:chOff x="1088192" y="2414846"/>
              <a:chExt cx="6087135" cy="84571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BD7FA61-7E07-4D59-AA4B-A42149DE4736}"/>
                  </a:ext>
                </a:extLst>
              </p:cNvPr>
              <p:cNvSpPr/>
              <p:nvPr/>
            </p:nvSpPr>
            <p:spPr>
              <a:xfrm>
                <a:off x="1088192" y="2426368"/>
                <a:ext cx="834188" cy="8341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92AD74-0B08-4850-975A-F126E87D29C2}"/>
                  </a:ext>
                </a:extLst>
              </p:cNvPr>
              <p:cNvSpPr txBox="1"/>
              <p:nvPr/>
            </p:nvSpPr>
            <p:spPr>
              <a:xfrm>
                <a:off x="1284713" y="2508453"/>
                <a:ext cx="4603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chemeClr val="tx2">
                        <a:lumMod val="50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2</a:t>
                </a:r>
                <a:endPara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B29A44-90C9-4416-B007-9489C267FACB}"/>
                  </a:ext>
                </a:extLst>
              </p:cNvPr>
              <p:cNvSpPr txBox="1"/>
              <p:nvPr/>
            </p:nvSpPr>
            <p:spPr>
              <a:xfrm>
                <a:off x="2387598" y="2414846"/>
                <a:ext cx="4787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2">
                        <a:lumMod val="25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타임 테이블</a:t>
                </a: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E9C67DD-D5FE-490D-0511-5E89BC92D787}"/>
                </a:ext>
              </a:extLst>
            </p:cNvPr>
            <p:cNvSpPr txBox="1"/>
            <p:nvPr/>
          </p:nvSpPr>
          <p:spPr>
            <a:xfrm>
              <a:off x="1667139" y="3458066"/>
              <a:ext cx="9506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200" b="0" i="0" dirty="0">
                  <a:solidFill>
                    <a:srgbClr val="000000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Time Table</a:t>
              </a:r>
              <a:endParaRPr lang="ko-KR" altLang="en-US" sz="1200" spc="600" dirty="0">
                <a:solidFill>
                  <a:schemeClr val="tx2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2AC849-3DCB-E86E-C6CD-72B6AB995A1C}"/>
              </a:ext>
            </a:extLst>
          </p:cNvPr>
          <p:cNvGrpSpPr/>
          <p:nvPr/>
        </p:nvGrpSpPr>
        <p:grpSpPr>
          <a:xfrm>
            <a:off x="6254910" y="4473289"/>
            <a:ext cx="6087135" cy="834188"/>
            <a:chOff x="1088192" y="2426368"/>
            <a:chExt cx="6087135" cy="8341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131A72-4DFB-E073-EAA3-F3DB59734C43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7E43D4-437D-8FFF-634F-77DC83EB440B}"/>
                </a:ext>
              </a:extLst>
            </p:cNvPr>
            <p:cNvSpPr txBox="1"/>
            <p:nvPr/>
          </p:nvSpPr>
          <p:spPr>
            <a:xfrm>
              <a:off x="1284713" y="2484960"/>
              <a:ext cx="460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9</a:t>
              </a:r>
              <a:endParaRPr lang="ko-KR" altLang="en-US" sz="3600" b="1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444BCE-FE8A-2791-A820-E26A2458568A}"/>
                </a:ext>
              </a:extLst>
            </p:cNvPr>
            <p:cNvSpPr txBox="1"/>
            <p:nvPr/>
          </p:nvSpPr>
          <p:spPr>
            <a:xfrm>
              <a:off x="2387598" y="2437890"/>
              <a:ext cx="478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개선 및 보완점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CC84BB-7618-D035-1560-DBF43AA89CBE}"/>
              </a:ext>
            </a:extLst>
          </p:cNvPr>
          <p:cNvSpPr txBox="1"/>
          <p:nvPr/>
        </p:nvSpPr>
        <p:spPr>
          <a:xfrm>
            <a:off x="7578271" y="3992197"/>
            <a:ext cx="3055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20212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Main Logic &amp; F</a:t>
            </a:r>
            <a:r>
              <a:rPr lang="en-US" altLang="ko-KR" sz="1200" b="0" i="0" dirty="0">
                <a:solidFill>
                  <a:srgbClr val="20212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200" spc="600" dirty="0">
              <a:solidFill>
                <a:schemeClr val="tx2">
                  <a:lumMod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E993988-6F17-2787-310B-2A49C1824AEF}"/>
              </a:ext>
            </a:extLst>
          </p:cNvPr>
          <p:cNvGrpSpPr/>
          <p:nvPr/>
        </p:nvGrpSpPr>
        <p:grpSpPr>
          <a:xfrm>
            <a:off x="6248042" y="3429000"/>
            <a:ext cx="6087135" cy="834188"/>
            <a:chOff x="1088192" y="2426368"/>
            <a:chExt cx="6087135" cy="834188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5F85BB5-8417-1F23-ADE4-28CF20D5D36D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0E202CD-3BF7-48A4-7F19-137759270664}"/>
                </a:ext>
              </a:extLst>
            </p:cNvPr>
            <p:cNvSpPr txBox="1"/>
            <p:nvPr/>
          </p:nvSpPr>
          <p:spPr>
            <a:xfrm>
              <a:off x="1284713" y="2484960"/>
              <a:ext cx="460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8</a:t>
              </a:r>
              <a:endParaRPr lang="ko-KR" altLang="en-US" sz="3600" b="1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F320B8-2323-C309-C672-A5894DE3DA9F}"/>
                </a:ext>
              </a:extLst>
            </p:cNvPr>
            <p:cNvSpPr txBox="1"/>
            <p:nvPr/>
          </p:nvSpPr>
          <p:spPr>
            <a:xfrm>
              <a:off x="2387598" y="2437890"/>
              <a:ext cx="478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주요 로직 및 최종 구현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54F322C-3881-5D80-DF8A-D225D0B3AE32}"/>
              </a:ext>
            </a:extLst>
          </p:cNvPr>
          <p:cNvSpPr txBox="1"/>
          <p:nvPr/>
        </p:nvSpPr>
        <p:spPr>
          <a:xfrm>
            <a:off x="7588293" y="5007301"/>
            <a:ext cx="1446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20212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Supplement Point</a:t>
            </a:r>
            <a:endParaRPr lang="ko-KR" altLang="en-US" sz="1200" spc="600" dirty="0">
              <a:solidFill>
                <a:schemeClr val="tx2">
                  <a:lumMod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53E085-5132-05E2-B7A7-AEEB2B99C622}"/>
              </a:ext>
            </a:extLst>
          </p:cNvPr>
          <p:cNvGrpSpPr/>
          <p:nvPr/>
        </p:nvGrpSpPr>
        <p:grpSpPr>
          <a:xfrm>
            <a:off x="6254910" y="5517578"/>
            <a:ext cx="6087135" cy="834188"/>
            <a:chOff x="1088192" y="2426368"/>
            <a:chExt cx="6087135" cy="83418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297AC00-94B2-05A9-A31C-A5E02011946E}"/>
                </a:ext>
              </a:extLst>
            </p:cNvPr>
            <p:cNvSpPr/>
            <p:nvPr/>
          </p:nvSpPr>
          <p:spPr>
            <a:xfrm>
              <a:off x="1088192" y="2426368"/>
              <a:ext cx="834188" cy="8341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6D99E5-9D45-FE5C-00FA-BD8A2EE30D7F}"/>
                </a:ext>
              </a:extLst>
            </p:cNvPr>
            <p:cNvSpPr txBox="1"/>
            <p:nvPr/>
          </p:nvSpPr>
          <p:spPr>
            <a:xfrm>
              <a:off x="1142254" y="2487616"/>
              <a:ext cx="7360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10</a:t>
              </a:r>
              <a:endParaRPr lang="ko-KR" altLang="en-US" sz="3600" b="1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FF25E9-13A7-DC6D-2E83-397E04F9DA4A}"/>
                </a:ext>
              </a:extLst>
            </p:cNvPr>
            <p:cNvSpPr txBox="1"/>
            <p:nvPr/>
          </p:nvSpPr>
          <p:spPr>
            <a:xfrm>
              <a:off x="2387598" y="2437890"/>
              <a:ext cx="478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프로젝트 후기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D7AB8-1139-331C-06DE-2C7BA7E90C30}"/>
              </a:ext>
            </a:extLst>
          </p:cNvPr>
          <p:cNvSpPr txBox="1"/>
          <p:nvPr/>
        </p:nvSpPr>
        <p:spPr>
          <a:xfrm>
            <a:off x="7588293" y="6073692"/>
            <a:ext cx="1205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20212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Project Review</a:t>
            </a:r>
            <a:endParaRPr lang="ko-KR" altLang="en-US" sz="1200" spc="600" dirty="0">
              <a:solidFill>
                <a:schemeClr val="tx2">
                  <a:lumMod val="50000"/>
                </a:schemeClr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94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E3D8DF-5BDD-6C76-DC75-2D528E5E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5"/>
            <a:ext cx="10287000" cy="6858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65DF37-E042-4E0E-8145-DF2831F7A8B5}"/>
              </a:ext>
            </a:extLst>
          </p:cNvPr>
          <p:cNvSpPr/>
          <p:nvPr/>
        </p:nvSpPr>
        <p:spPr>
          <a:xfrm>
            <a:off x="-1" y="-10935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6096002" y="-10933"/>
            <a:ext cx="6096000" cy="68689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60ED75-C30C-4EF7-8F23-ABE475F25384}"/>
              </a:ext>
            </a:extLst>
          </p:cNvPr>
          <p:cNvGrpSpPr/>
          <p:nvPr/>
        </p:nvGrpSpPr>
        <p:grpSpPr>
          <a:xfrm>
            <a:off x="6626175" y="2535309"/>
            <a:ext cx="5035656" cy="1333100"/>
            <a:chOff x="6473773" y="2535311"/>
            <a:chExt cx="5035656" cy="13331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4737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구현 기능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89393A-6FF5-449B-94B3-60E826D9B4F6}"/>
                </a:ext>
              </a:extLst>
            </p:cNvPr>
            <p:cNvSpPr txBox="1"/>
            <p:nvPr/>
          </p:nvSpPr>
          <p:spPr>
            <a:xfrm>
              <a:off x="6473773" y="2535311"/>
              <a:ext cx="5035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Part 7,</a:t>
              </a:r>
              <a:endPara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2" y="2349498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26172" y="3865657"/>
            <a:ext cx="2032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EEBC8E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Implemented Function</a:t>
            </a:r>
            <a:endParaRPr lang="ko-KR" altLang="en-US" sz="1400" spc="600" dirty="0">
              <a:solidFill>
                <a:srgbClr val="EEBC8E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450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DE19B4C-67AF-4A23-9DE2-3F29EAB41225}"/>
              </a:ext>
            </a:extLst>
          </p:cNvPr>
          <p:cNvSpPr/>
          <p:nvPr/>
        </p:nvSpPr>
        <p:spPr>
          <a:xfrm>
            <a:off x="350520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846D709-340D-3194-06F7-FC4A84DEF25D}"/>
              </a:ext>
            </a:extLst>
          </p:cNvPr>
          <p:cNvSpPr/>
          <p:nvPr/>
        </p:nvSpPr>
        <p:spPr>
          <a:xfrm>
            <a:off x="592236" y="2006600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19477468-E653-4467-B0C3-499D0F39C9D1}"/>
              </a:ext>
            </a:extLst>
          </p:cNvPr>
          <p:cNvSpPr/>
          <p:nvPr/>
        </p:nvSpPr>
        <p:spPr>
          <a:xfrm>
            <a:off x="4426398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3E560E-AFA5-4B29-BB89-42137044E3C1}"/>
              </a:ext>
            </a:extLst>
          </p:cNvPr>
          <p:cNvSpPr/>
          <p:nvPr/>
        </p:nvSpPr>
        <p:spPr>
          <a:xfrm>
            <a:off x="8502276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A66E4-988B-4DAD-9B50-32AE6E963523}"/>
              </a:ext>
            </a:extLst>
          </p:cNvPr>
          <p:cNvSpPr txBox="1"/>
          <p:nvPr/>
        </p:nvSpPr>
        <p:spPr>
          <a:xfrm>
            <a:off x="689473" y="5459013"/>
            <a:ext cx="266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회원 가입 및 로그인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8583-8588-4E22-98A0-3234325CF952}"/>
              </a:ext>
            </a:extLst>
          </p:cNvPr>
          <p:cNvSpPr txBox="1"/>
          <p:nvPr/>
        </p:nvSpPr>
        <p:spPr>
          <a:xfrm>
            <a:off x="4730886" y="5459013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 정보 보기 및 수정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EC545-254C-4A54-97CC-F2C466F97480}"/>
              </a:ext>
            </a:extLst>
          </p:cNvPr>
          <p:cNvSpPr txBox="1"/>
          <p:nvPr/>
        </p:nvSpPr>
        <p:spPr>
          <a:xfrm>
            <a:off x="8699365" y="5459013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회원 탈퇴 및 로그아웃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9654F-AB0E-DFD0-0934-D38F4327E613}"/>
              </a:ext>
            </a:extLst>
          </p:cNvPr>
          <p:cNvSpPr/>
          <p:nvPr/>
        </p:nvSpPr>
        <p:spPr>
          <a:xfrm>
            <a:off x="4673600" y="1980366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272626-F558-1F38-B3CB-749E9FD13567}"/>
              </a:ext>
            </a:extLst>
          </p:cNvPr>
          <p:cNvSpPr/>
          <p:nvPr/>
        </p:nvSpPr>
        <p:spPr>
          <a:xfrm>
            <a:off x="8749478" y="2006600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구현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30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8B9141-5B8D-5C08-79A3-51F83236235A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FD7936-23A0-6012-8B93-8812CA3667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12" y="2387049"/>
            <a:ext cx="1994538" cy="19945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4D8A5F-BABC-E38D-DC75-E132AE9F5B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50" y="2388802"/>
            <a:ext cx="1872638" cy="18726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E81ACD7-8F84-8F5B-7B67-FF12229082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009" y="2387049"/>
            <a:ext cx="1874391" cy="18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4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DE19B4C-67AF-4A23-9DE2-3F29EAB41225}"/>
              </a:ext>
            </a:extLst>
          </p:cNvPr>
          <p:cNvSpPr/>
          <p:nvPr/>
        </p:nvSpPr>
        <p:spPr>
          <a:xfrm>
            <a:off x="350520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846D709-340D-3194-06F7-FC4A84DEF25D}"/>
              </a:ext>
            </a:extLst>
          </p:cNvPr>
          <p:cNvSpPr/>
          <p:nvPr/>
        </p:nvSpPr>
        <p:spPr>
          <a:xfrm>
            <a:off x="592236" y="2006600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19477468-E653-4467-B0C3-499D0F39C9D1}"/>
              </a:ext>
            </a:extLst>
          </p:cNvPr>
          <p:cNvSpPr/>
          <p:nvPr/>
        </p:nvSpPr>
        <p:spPr>
          <a:xfrm>
            <a:off x="4426398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3E560E-AFA5-4B29-BB89-42137044E3C1}"/>
              </a:ext>
            </a:extLst>
          </p:cNvPr>
          <p:cNvSpPr/>
          <p:nvPr/>
        </p:nvSpPr>
        <p:spPr>
          <a:xfrm>
            <a:off x="8502276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A66E4-988B-4DAD-9B50-32AE6E963523}"/>
              </a:ext>
            </a:extLst>
          </p:cNvPr>
          <p:cNvSpPr txBox="1"/>
          <p:nvPr/>
        </p:nvSpPr>
        <p:spPr>
          <a:xfrm>
            <a:off x="433115" y="5409633"/>
            <a:ext cx="3163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친구 추가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요청 및 수락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8583-8588-4E22-98A0-3234325CF952}"/>
              </a:ext>
            </a:extLst>
          </p:cNvPr>
          <p:cNvSpPr txBox="1"/>
          <p:nvPr/>
        </p:nvSpPr>
        <p:spPr>
          <a:xfrm>
            <a:off x="4725272" y="5403580"/>
            <a:ext cx="2741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친구 차단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메시지만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EC545-254C-4A54-97CC-F2C466F97480}"/>
              </a:ext>
            </a:extLst>
          </p:cNvPr>
          <p:cNvSpPr txBox="1"/>
          <p:nvPr/>
        </p:nvSpPr>
        <p:spPr>
          <a:xfrm>
            <a:off x="9041909" y="5403580"/>
            <a:ext cx="2319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1:1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및 그룹 채팅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채팅 리스트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9654F-AB0E-DFD0-0934-D38F4327E613}"/>
              </a:ext>
            </a:extLst>
          </p:cNvPr>
          <p:cNvSpPr/>
          <p:nvPr/>
        </p:nvSpPr>
        <p:spPr>
          <a:xfrm>
            <a:off x="4673600" y="1980366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272626-F558-1F38-B3CB-749E9FD13567}"/>
              </a:ext>
            </a:extLst>
          </p:cNvPr>
          <p:cNvSpPr/>
          <p:nvPr/>
        </p:nvSpPr>
        <p:spPr>
          <a:xfrm>
            <a:off x="8749478" y="2006600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D0CBDA-6A78-017C-54AB-47F271635F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3" y="2369921"/>
            <a:ext cx="1993032" cy="19930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3973C5-74E0-8A5A-DF85-E5C36823C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74" y="2369921"/>
            <a:ext cx="1800458" cy="18004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ABE3307-5238-F309-9C73-93D9245200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60" y="2369921"/>
            <a:ext cx="2032767" cy="20327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구현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30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351207-BD97-DEB1-A098-CD118B38CD47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72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DE19B4C-67AF-4A23-9DE2-3F29EAB41225}"/>
              </a:ext>
            </a:extLst>
          </p:cNvPr>
          <p:cNvSpPr/>
          <p:nvPr/>
        </p:nvSpPr>
        <p:spPr>
          <a:xfrm>
            <a:off x="350520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846D709-340D-3194-06F7-FC4A84DEF25D}"/>
              </a:ext>
            </a:extLst>
          </p:cNvPr>
          <p:cNvSpPr/>
          <p:nvPr/>
        </p:nvSpPr>
        <p:spPr>
          <a:xfrm>
            <a:off x="592236" y="2006600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19477468-E653-4467-B0C3-499D0F39C9D1}"/>
              </a:ext>
            </a:extLst>
          </p:cNvPr>
          <p:cNvSpPr/>
          <p:nvPr/>
        </p:nvSpPr>
        <p:spPr>
          <a:xfrm>
            <a:off x="4426398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3E560E-AFA5-4B29-BB89-42137044E3C1}"/>
              </a:ext>
            </a:extLst>
          </p:cNvPr>
          <p:cNvSpPr/>
          <p:nvPr/>
        </p:nvSpPr>
        <p:spPr>
          <a:xfrm>
            <a:off x="8502276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A66E4-988B-4DAD-9B50-32AE6E963523}"/>
              </a:ext>
            </a:extLst>
          </p:cNvPr>
          <p:cNvSpPr txBox="1"/>
          <p:nvPr/>
        </p:nvSpPr>
        <p:spPr>
          <a:xfrm>
            <a:off x="1325862" y="5459013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계좌 개설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8583-8588-4E22-98A0-3234325CF952}"/>
              </a:ext>
            </a:extLst>
          </p:cNvPr>
          <p:cNvSpPr txBox="1"/>
          <p:nvPr/>
        </p:nvSpPr>
        <p:spPr>
          <a:xfrm>
            <a:off x="4589020" y="5459013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계좌 이체 및 거래 내역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EC545-254C-4A54-97CC-F2C466F97480}"/>
              </a:ext>
            </a:extLst>
          </p:cNvPr>
          <p:cNvSpPr txBox="1"/>
          <p:nvPr/>
        </p:nvSpPr>
        <p:spPr>
          <a:xfrm>
            <a:off x="8983095" y="5459013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휴면 및 해지 계좌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9654F-AB0E-DFD0-0934-D38F4327E613}"/>
              </a:ext>
            </a:extLst>
          </p:cNvPr>
          <p:cNvSpPr/>
          <p:nvPr/>
        </p:nvSpPr>
        <p:spPr>
          <a:xfrm>
            <a:off x="4673600" y="1980366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272626-F558-1F38-B3CB-749E9FD13567}"/>
              </a:ext>
            </a:extLst>
          </p:cNvPr>
          <p:cNvSpPr/>
          <p:nvPr/>
        </p:nvSpPr>
        <p:spPr>
          <a:xfrm>
            <a:off x="8749478" y="2006600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구현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30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4FEBDE-AFAE-3AF9-5D07-A5D34BB6BD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652" y="2425700"/>
            <a:ext cx="2006600" cy="2006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0BDC41-F5D6-E166-DC0C-C1AED12DE7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71" y="2310671"/>
            <a:ext cx="2236657" cy="22366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FF96D6-30F4-F60C-570B-9A24DB6096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1" y="2162634"/>
            <a:ext cx="2471497" cy="24714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F8B9141-5B8D-5C08-79A3-51F83236235A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79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DE19B4C-67AF-4A23-9DE2-3F29EAB41225}"/>
              </a:ext>
            </a:extLst>
          </p:cNvPr>
          <p:cNvSpPr/>
          <p:nvPr/>
        </p:nvSpPr>
        <p:spPr>
          <a:xfrm>
            <a:off x="350520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846D709-340D-3194-06F7-FC4A84DEF25D}"/>
              </a:ext>
            </a:extLst>
          </p:cNvPr>
          <p:cNvSpPr/>
          <p:nvPr/>
        </p:nvSpPr>
        <p:spPr>
          <a:xfrm>
            <a:off x="592236" y="2006600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19477468-E653-4467-B0C3-499D0F39C9D1}"/>
              </a:ext>
            </a:extLst>
          </p:cNvPr>
          <p:cNvSpPr/>
          <p:nvPr/>
        </p:nvSpPr>
        <p:spPr>
          <a:xfrm>
            <a:off x="4426398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23E560E-AFA5-4B29-BB89-42137044E3C1}"/>
              </a:ext>
            </a:extLst>
          </p:cNvPr>
          <p:cNvSpPr/>
          <p:nvPr/>
        </p:nvSpPr>
        <p:spPr>
          <a:xfrm>
            <a:off x="8502276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A66E4-988B-4DAD-9B50-32AE6E963523}"/>
              </a:ext>
            </a:extLst>
          </p:cNvPr>
          <p:cNvSpPr txBox="1"/>
          <p:nvPr/>
        </p:nvSpPr>
        <p:spPr>
          <a:xfrm>
            <a:off x="822522" y="5459013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반응형 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Web App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8583-8588-4E22-98A0-3234325CF952}"/>
              </a:ext>
            </a:extLst>
          </p:cNvPr>
          <p:cNvSpPr txBox="1"/>
          <p:nvPr/>
        </p:nvSpPr>
        <p:spPr>
          <a:xfrm>
            <a:off x="4941680" y="5459013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메시지 읽음 표시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EC545-254C-4A54-97CC-F2C466F97480}"/>
              </a:ext>
            </a:extLst>
          </p:cNvPr>
          <p:cNvSpPr txBox="1"/>
          <p:nvPr/>
        </p:nvSpPr>
        <p:spPr>
          <a:xfrm>
            <a:off x="8653677" y="5459013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계좌</a:t>
            </a:r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이메일 검색 가능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9654F-AB0E-DFD0-0934-D38F4327E613}"/>
              </a:ext>
            </a:extLst>
          </p:cNvPr>
          <p:cNvSpPr/>
          <p:nvPr/>
        </p:nvSpPr>
        <p:spPr>
          <a:xfrm>
            <a:off x="4673600" y="1980366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272626-F558-1F38-B3CB-749E9FD13567}"/>
              </a:ext>
            </a:extLst>
          </p:cNvPr>
          <p:cNvSpPr/>
          <p:nvPr/>
        </p:nvSpPr>
        <p:spPr>
          <a:xfrm>
            <a:off x="8749478" y="2006600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구현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30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B1AB9A-7DFC-60F0-ED61-ABBDCBAF9B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4" y="2607313"/>
            <a:ext cx="1880986" cy="18809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E7E90D-4000-8BB0-ED11-A8DF43CF92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16" y="2522565"/>
            <a:ext cx="1812870" cy="18128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187AA74-FE13-9DC9-AA84-557F60840B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98" y="2407109"/>
            <a:ext cx="1865204" cy="18652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24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86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E3D8DF-5BDD-6C76-DC75-2D528E5E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5"/>
            <a:ext cx="10287000" cy="6858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65DF37-E042-4E0E-8145-DF2831F7A8B5}"/>
              </a:ext>
            </a:extLst>
          </p:cNvPr>
          <p:cNvSpPr/>
          <p:nvPr/>
        </p:nvSpPr>
        <p:spPr>
          <a:xfrm>
            <a:off x="-1" y="-10935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6096002" y="-10933"/>
            <a:ext cx="6096000" cy="68689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60ED75-C30C-4EF7-8F23-ABE475F25384}"/>
              </a:ext>
            </a:extLst>
          </p:cNvPr>
          <p:cNvGrpSpPr/>
          <p:nvPr/>
        </p:nvGrpSpPr>
        <p:grpSpPr>
          <a:xfrm>
            <a:off x="6626175" y="2535309"/>
            <a:ext cx="5035656" cy="1333100"/>
            <a:chOff x="6473773" y="2535311"/>
            <a:chExt cx="5035656" cy="13331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4737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주요 로직 및 최종 구현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89393A-6FF5-449B-94B3-60E826D9B4F6}"/>
                </a:ext>
              </a:extLst>
            </p:cNvPr>
            <p:cNvSpPr txBox="1"/>
            <p:nvPr/>
          </p:nvSpPr>
          <p:spPr>
            <a:xfrm>
              <a:off x="6473773" y="2535311"/>
              <a:ext cx="5035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Part 8,</a:t>
              </a:r>
              <a:endPara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2" y="2349498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26172" y="3865657"/>
            <a:ext cx="352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EBC8E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Main Logic &amp; F</a:t>
            </a:r>
            <a:r>
              <a:rPr lang="en-US" altLang="ko-KR" sz="1400" b="0" i="0" dirty="0">
                <a:solidFill>
                  <a:srgbClr val="EEBC8E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400" spc="600" dirty="0">
              <a:solidFill>
                <a:srgbClr val="EEBC8E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85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26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07576-4EF7-F3D1-BA85-F92C7B8D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54" y="1357212"/>
            <a:ext cx="10562492" cy="4931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59B54B-EF3F-09D4-CEAC-BCD6CD8B6B15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메인 페이지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201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27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8273F-5A42-461C-0A4C-21B5EDE1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1" y="1184735"/>
            <a:ext cx="4512345" cy="51036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D3E8E4-134B-2717-2938-44483810CE24}"/>
              </a:ext>
            </a:extLst>
          </p:cNvPr>
          <p:cNvSpPr/>
          <p:nvPr/>
        </p:nvSpPr>
        <p:spPr>
          <a:xfrm>
            <a:off x="1929716" y="2621654"/>
            <a:ext cx="3151830" cy="350138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802654-F2D2-2FA1-3B90-1980E53F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77" y="1125819"/>
            <a:ext cx="4365608" cy="5158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BF715-3502-5985-3254-224D06EFF871}"/>
              </a:ext>
            </a:extLst>
          </p:cNvPr>
          <p:cNvSpPr txBox="1"/>
          <p:nvPr/>
        </p:nvSpPr>
        <p:spPr>
          <a:xfrm>
            <a:off x="1155695" y="6209063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회원 가입 주소 입력 시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 </a:t>
            </a:r>
            <a:r>
              <a:rPr lang="en-US" altLang="ko-KR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API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활용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4B36FD-AF96-C80E-B086-012AA523AF71}"/>
              </a:ext>
            </a:extLst>
          </p:cNvPr>
          <p:cNvSpPr/>
          <p:nvPr/>
        </p:nvSpPr>
        <p:spPr>
          <a:xfrm>
            <a:off x="6268277" y="1704095"/>
            <a:ext cx="4141815" cy="374713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0075415-FEAF-B07B-30F4-45F8ED250972}"/>
              </a:ext>
            </a:extLst>
          </p:cNvPr>
          <p:cNvCxnSpPr>
            <a:cxnSpLocks/>
          </p:cNvCxnSpPr>
          <p:nvPr/>
        </p:nvCxnSpPr>
        <p:spPr>
          <a:xfrm>
            <a:off x="1418630" y="4754880"/>
            <a:ext cx="0" cy="126940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C354218-0C5A-1A19-EC57-848B0FCA57AD}"/>
              </a:ext>
            </a:extLst>
          </p:cNvPr>
          <p:cNvCxnSpPr>
            <a:cxnSpLocks/>
          </p:cNvCxnSpPr>
          <p:nvPr/>
        </p:nvCxnSpPr>
        <p:spPr>
          <a:xfrm>
            <a:off x="1418630" y="4770411"/>
            <a:ext cx="511086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B31CDEE-5464-CB6D-139B-4ACE8340E735}"/>
              </a:ext>
            </a:extLst>
          </p:cNvPr>
          <p:cNvCxnSpPr>
            <a:cxnSpLocks/>
          </p:cNvCxnSpPr>
          <p:nvPr/>
        </p:nvCxnSpPr>
        <p:spPr>
          <a:xfrm>
            <a:off x="7070130" y="5451231"/>
            <a:ext cx="0" cy="57305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64BE635-17E7-727D-2CE3-0EF84EA9BD7D}"/>
              </a:ext>
            </a:extLst>
          </p:cNvPr>
          <p:cNvSpPr txBox="1"/>
          <p:nvPr/>
        </p:nvSpPr>
        <p:spPr>
          <a:xfrm>
            <a:off x="6281708" y="6083198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이메일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비밀번호를 제외한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정보 수정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가능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8E105F-FCC1-919A-4534-35B24D7FB78B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회원가입 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/ 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 정보 수정 페이지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881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28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C0E40-0F83-2BF8-E37C-25926D4A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184735"/>
            <a:ext cx="6237410" cy="50884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3DE8B6-9FCD-D79B-2BD9-AD011BAB8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29" y="1461991"/>
            <a:ext cx="3486150" cy="4533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551B866-C4E2-D55F-BA81-385EFB164DB5}"/>
              </a:ext>
            </a:extLst>
          </p:cNvPr>
          <p:cNvSpPr/>
          <p:nvPr/>
        </p:nvSpPr>
        <p:spPr>
          <a:xfrm>
            <a:off x="1023570" y="2830681"/>
            <a:ext cx="5072429" cy="350138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E8D09-4062-D746-8034-3436EBE30948}"/>
              </a:ext>
            </a:extLst>
          </p:cNvPr>
          <p:cNvSpPr txBox="1"/>
          <p:nvPr/>
        </p:nvSpPr>
        <p:spPr>
          <a:xfrm>
            <a:off x="7100719" y="756744"/>
            <a:ext cx="4983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비밀번호 찾기 및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재설정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 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가입 이메일로 인증 코드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전송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1D62099-3DC5-E043-3117-B1ACCF389A95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 flipH="1" flipV="1">
            <a:off x="5443643" y="1173606"/>
            <a:ext cx="1750772" cy="1563380"/>
          </a:xfrm>
          <a:prstGeom prst="bentConnector2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C51917-8ADE-4F9E-8452-F35766B3C0F3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비밀번호 찾기 페이지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102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29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5981F8-5EBB-C81F-42A6-F8CDF242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7" y="1184735"/>
            <a:ext cx="11148646" cy="46641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7078C7-EC2B-2406-EBBC-8F9F16ECDCF7}"/>
              </a:ext>
            </a:extLst>
          </p:cNvPr>
          <p:cNvSpPr/>
          <p:nvPr/>
        </p:nvSpPr>
        <p:spPr>
          <a:xfrm>
            <a:off x="521677" y="1456209"/>
            <a:ext cx="2907766" cy="133895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DED8DF-46A2-7C64-7A1C-F0C4DB327AC6}"/>
              </a:ext>
            </a:extLst>
          </p:cNvPr>
          <p:cNvCxnSpPr>
            <a:cxnSpLocks/>
          </p:cNvCxnSpPr>
          <p:nvPr/>
        </p:nvCxnSpPr>
        <p:spPr>
          <a:xfrm>
            <a:off x="3429443" y="2180492"/>
            <a:ext cx="1928003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45948A-17BE-5079-7B89-C36E403E90A6}"/>
              </a:ext>
            </a:extLst>
          </p:cNvPr>
          <p:cNvSpPr txBox="1"/>
          <p:nvPr/>
        </p:nvSpPr>
        <p:spPr>
          <a:xfrm>
            <a:off x="5599996" y="199582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프로필 사진 변경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및 내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계좌 정보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확인 가능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232226F-2FBC-889A-647E-BE092E12E2B8}"/>
              </a:ext>
            </a:extLst>
          </p:cNvPr>
          <p:cNvCxnSpPr>
            <a:cxnSpLocks/>
          </p:cNvCxnSpPr>
          <p:nvPr/>
        </p:nvCxnSpPr>
        <p:spPr>
          <a:xfrm flipV="1">
            <a:off x="6775938" y="2365158"/>
            <a:ext cx="0" cy="62422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A87419-E019-21DE-1272-19AA12DE2CD5}"/>
              </a:ext>
            </a:extLst>
          </p:cNvPr>
          <p:cNvSpPr/>
          <p:nvPr/>
        </p:nvSpPr>
        <p:spPr>
          <a:xfrm>
            <a:off x="3985624" y="2980320"/>
            <a:ext cx="6093645" cy="314948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0A5A6-C7F5-8369-4B45-05DE87357669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마이페이지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345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E3D8DF-5BDD-6C76-DC75-2D528E5E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5"/>
            <a:ext cx="10287000" cy="6858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65DF37-E042-4E0E-8145-DF2831F7A8B5}"/>
              </a:ext>
            </a:extLst>
          </p:cNvPr>
          <p:cNvSpPr/>
          <p:nvPr/>
        </p:nvSpPr>
        <p:spPr>
          <a:xfrm>
            <a:off x="-1" y="-10935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6096002" y="-10933"/>
            <a:ext cx="6096000" cy="68689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60ED75-C30C-4EF7-8F23-ABE475F25384}"/>
              </a:ext>
            </a:extLst>
          </p:cNvPr>
          <p:cNvGrpSpPr/>
          <p:nvPr/>
        </p:nvGrpSpPr>
        <p:grpSpPr>
          <a:xfrm>
            <a:off x="6626175" y="2535309"/>
            <a:ext cx="5035656" cy="1333100"/>
            <a:chOff x="6473773" y="2535311"/>
            <a:chExt cx="5035656" cy="13331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4737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rgbClr val="EEBC8E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팀원 소개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89393A-6FF5-449B-94B3-60E826D9B4F6}"/>
                </a:ext>
              </a:extLst>
            </p:cNvPr>
            <p:cNvSpPr txBox="1"/>
            <p:nvPr/>
          </p:nvSpPr>
          <p:spPr>
            <a:xfrm>
              <a:off x="6473773" y="2535311"/>
              <a:ext cx="5035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Part 1,</a:t>
              </a:r>
              <a:endPara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2" y="2349498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26172" y="3865657"/>
            <a:ext cx="2659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chemeClr val="accent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Introduction of team members</a:t>
            </a:r>
            <a:endParaRPr lang="ko-KR" altLang="en-US" sz="1400" spc="600" dirty="0">
              <a:solidFill>
                <a:schemeClr val="accent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1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30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8C9047A-7B45-1F35-B5CB-8DC47CEF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" y="1556706"/>
            <a:ext cx="6576646" cy="467243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1A2D208-6AF6-E15A-93EB-434D73893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96" y="854346"/>
            <a:ext cx="4977256" cy="545063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38C146-740F-675D-13DB-71C08062BE30}"/>
              </a:ext>
            </a:extLst>
          </p:cNvPr>
          <p:cNvSpPr/>
          <p:nvPr/>
        </p:nvSpPr>
        <p:spPr>
          <a:xfrm>
            <a:off x="2414954" y="1975284"/>
            <a:ext cx="1664678" cy="55690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DD0359-478B-F034-4C0A-C73D174689EB}"/>
              </a:ext>
            </a:extLst>
          </p:cNvPr>
          <p:cNvSpPr txBox="1"/>
          <p:nvPr/>
        </p:nvSpPr>
        <p:spPr>
          <a:xfrm>
            <a:off x="4242597" y="2069069"/>
            <a:ext cx="200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적금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개설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가능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A997C1-C7BA-7BD6-8BEA-587B9FB308F4}"/>
              </a:ext>
            </a:extLst>
          </p:cNvPr>
          <p:cNvSpPr/>
          <p:nvPr/>
        </p:nvSpPr>
        <p:spPr>
          <a:xfrm>
            <a:off x="199292" y="4437130"/>
            <a:ext cx="1664678" cy="55690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B8F512-D761-9106-D9A8-F3918128E6A7}"/>
              </a:ext>
            </a:extLst>
          </p:cNvPr>
          <p:cNvSpPr txBox="1"/>
          <p:nvPr/>
        </p:nvSpPr>
        <p:spPr>
          <a:xfrm>
            <a:off x="1896012" y="4530915"/>
            <a:ext cx="241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이자 지급일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선택 가능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BCBFE0-E87D-61ED-8B6C-871476EC4281}"/>
              </a:ext>
            </a:extLst>
          </p:cNvPr>
          <p:cNvSpPr txBox="1"/>
          <p:nvPr/>
        </p:nvSpPr>
        <p:spPr>
          <a:xfrm>
            <a:off x="7125036" y="1846539"/>
            <a:ext cx="393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계좌 별 정보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조회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정보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수정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가능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0FB4C6-D622-E84E-EDFE-6238368AF6F5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계좌 개설 및 계좌 관리 페이지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471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31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96CED4-9E0A-F236-8737-01EB1363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890" y="1052664"/>
            <a:ext cx="6784360" cy="50789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E168A7-2D52-ADE3-3098-F9AFE2A93921}"/>
              </a:ext>
            </a:extLst>
          </p:cNvPr>
          <p:cNvSpPr/>
          <p:nvPr/>
        </p:nvSpPr>
        <p:spPr>
          <a:xfrm>
            <a:off x="5263660" y="2190398"/>
            <a:ext cx="5486401" cy="413949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8DCC192-D555-0C39-49B2-A2A3823079F5}"/>
              </a:ext>
            </a:extLst>
          </p:cNvPr>
          <p:cNvCxnSpPr>
            <a:cxnSpLocks/>
          </p:cNvCxnSpPr>
          <p:nvPr/>
        </p:nvCxnSpPr>
        <p:spPr>
          <a:xfrm rot="10800000">
            <a:off x="3634152" y="3592121"/>
            <a:ext cx="1629508" cy="1004236"/>
          </a:xfrm>
          <a:prstGeom prst="bent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94E9A9-ED7A-12FA-B147-B65540B1D825}"/>
              </a:ext>
            </a:extLst>
          </p:cNvPr>
          <p:cNvSpPr txBox="1"/>
          <p:nvPr/>
        </p:nvSpPr>
        <p:spPr>
          <a:xfrm>
            <a:off x="321638" y="3181366"/>
            <a:ext cx="3312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채팅방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리스트 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</a:p>
          <a:p>
            <a:pPr algn="ctr"/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 읽은 메시지 개수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확인 가능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886AE-F438-94E4-F3F6-E1C9B78CB2CD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 err="1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채팅방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리스트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711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32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F96AA1-2CB1-920E-3479-FE192F2FC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89" y="1444898"/>
            <a:ext cx="3086100" cy="4524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DDB303-508D-550B-0E9A-42BCE620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579" y="1542388"/>
            <a:ext cx="3013498" cy="4524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6AD60D-C554-D87F-91BF-6EB259FC8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768721" y="1425848"/>
            <a:ext cx="3152775" cy="4505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942491-65E0-E44A-D0FC-CDB746378929}"/>
              </a:ext>
            </a:extLst>
          </p:cNvPr>
          <p:cNvSpPr txBox="1"/>
          <p:nvPr/>
        </p:nvSpPr>
        <p:spPr>
          <a:xfrm>
            <a:off x="4032334" y="978077"/>
            <a:ext cx="3464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그룹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채팅 및 </a:t>
            </a:r>
            <a:r>
              <a:rPr lang="en-US" altLang="ko-KR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1:1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채팅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C66F9-1419-25FD-4555-55ECE282501A}"/>
              </a:ext>
            </a:extLst>
          </p:cNvPr>
          <p:cNvSpPr txBox="1"/>
          <p:nvPr/>
        </p:nvSpPr>
        <p:spPr>
          <a:xfrm>
            <a:off x="7271205" y="978077"/>
            <a:ext cx="3464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읽으면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사라짐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보낸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91025-8B73-0268-6D4F-3D121E67C9E5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 err="1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얌톡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019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33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FDC24A-43B8-F304-5F0B-E4DB7AC8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41" y="1397487"/>
            <a:ext cx="3251539" cy="48906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3E2C2-C740-8847-554F-CC09C25F3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3" y="1397486"/>
            <a:ext cx="3242631" cy="48906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84A1BD-E230-DBC0-BB8C-763AB7DF2D36}"/>
              </a:ext>
            </a:extLst>
          </p:cNvPr>
          <p:cNvSpPr/>
          <p:nvPr/>
        </p:nvSpPr>
        <p:spPr>
          <a:xfrm>
            <a:off x="248528" y="4279252"/>
            <a:ext cx="2248487" cy="185232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986C8A-F58A-CE2B-BBF4-42BDE9A836C8}"/>
              </a:ext>
            </a:extLst>
          </p:cNvPr>
          <p:cNvSpPr/>
          <p:nvPr/>
        </p:nvSpPr>
        <p:spPr>
          <a:xfrm>
            <a:off x="4809466" y="2780923"/>
            <a:ext cx="2248487" cy="185232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DC198-E56B-DF38-F33E-F7C48B816933}"/>
              </a:ext>
            </a:extLst>
          </p:cNvPr>
          <p:cNvSpPr txBox="1"/>
          <p:nvPr/>
        </p:nvSpPr>
        <p:spPr>
          <a:xfrm>
            <a:off x="8394380" y="4192369"/>
            <a:ext cx="3464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현재 채팅방에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없는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친구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초대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가능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881F09-2AEA-D570-B061-5B7D62FA65D7}"/>
              </a:ext>
            </a:extLst>
          </p:cNvPr>
          <p:cNvCxnSpPr>
            <a:cxnSpLocks/>
          </p:cNvCxnSpPr>
          <p:nvPr/>
        </p:nvCxnSpPr>
        <p:spPr>
          <a:xfrm>
            <a:off x="7088217" y="4279252"/>
            <a:ext cx="100305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DE34F9C-1883-F739-CBFB-BCC51EF6757A}"/>
              </a:ext>
            </a:extLst>
          </p:cNvPr>
          <p:cNvCxnSpPr>
            <a:cxnSpLocks/>
          </p:cNvCxnSpPr>
          <p:nvPr/>
        </p:nvCxnSpPr>
        <p:spPr>
          <a:xfrm flipV="1">
            <a:off x="2497015" y="4838700"/>
            <a:ext cx="5594254" cy="820738"/>
          </a:xfrm>
          <a:prstGeom prst="bent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96AF19-EE5B-15E3-4DF1-04231D0CBE7C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 err="1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얌톡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191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34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75AB5A-4139-E6FA-B37A-93E3A9F5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224699"/>
            <a:ext cx="7441956" cy="49068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D81DB6-AEDF-EE40-B349-4C576250C541}"/>
              </a:ext>
            </a:extLst>
          </p:cNvPr>
          <p:cNvSpPr/>
          <p:nvPr/>
        </p:nvSpPr>
        <p:spPr>
          <a:xfrm>
            <a:off x="1023570" y="2830681"/>
            <a:ext cx="5072429" cy="350138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E4833-CDA6-035E-AF80-D290DA4DF57E}"/>
              </a:ext>
            </a:extLst>
          </p:cNvPr>
          <p:cNvSpPr txBox="1"/>
          <p:nvPr/>
        </p:nvSpPr>
        <p:spPr>
          <a:xfrm>
            <a:off x="7137400" y="3383921"/>
            <a:ext cx="4983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적금 만기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시에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본인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주계좌로 자동 이체 및 해지</a:t>
            </a:r>
            <a:endParaRPr lang="en-US" altLang="ko-KR" dirty="0">
              <a:solidFill>
                <a:srgbClr val="0070C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적금 만기 해지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이메일 전송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EFCC881-24F2-34A3-0F98-85B28F2ECF9E}"/>
              </a:ext>
            </a:extLst>
          </p:cNvPr>
          <p:cNvCxnSpPr>
            <a:cxnSpLocks/>
          </p:cNvCxnSpPr>
          <p:nvPr/>
        </p:nvCxnSpPr>
        <p:spPr>
          <a:xfrm>
            <a:off x="6095999" y="3666392"/>
            <a:ext cx="1041401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A0410F-E00E-B3F0-2A47-B83E1DDC9B37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적금 만기해지 알림 이메일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086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35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332905-3563-599E-D45B-CD645D036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" t="7766" r="7160" b="16843"/>
          <a:stretch/>
        </p:blipFill>
        <p:spPr>
          <a:xfrm>
            <a:off x="426720" y="1289538"/>
            <a:ext cx="5401799" cy="47811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1AE98E-7928-D989-92F7-58982545CB88}"/>
              </a:ext>
            </a:extLst>
          </p:cNvPr>
          <p:cNvSpPr/>
          <p:nvPr/>
        </p:nvSpPr>
        <p:spPr>
          <a:xfrm>
            <a:off x="3539243" y="2711414"/>
            <a:ext cx="1918292" cy="61128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41512E-9005-E4D5-B5BC-B37BC6E7B512}"/>
              </a:ext>
            </a:extLst>
          </p:cNvPr>
          <p:cNvSpPr/>
          <p:nvPr/>
        </p:nvSpPr>
        <p:spPr>
          <a:xfrm>
            <a:off x="3548375" y="3946381"/>
            <a:ext cx="1918292" cy="61128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B42257-32C8-19D9-02BE-452798D9AF93}"/>
              </a:ext>
            </a:extLst>
          </p:cNvPr>
          <p:cNvSpPr txBox="1"/>
          <p:nvPr/>
        </p:nvSpPr>
        <p:spPr>
          <a:xfrm>
            <a:off x="7384959" y="3383921"/>
            <a:ext cx="4479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</a:t>
            </a:r>
            <a:r>
              <a:rPr lang="en-US" altLang="ko-KR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/2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 동일한 비밀번호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인지 체크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계좌 별 잔액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조회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dirty="0">
              <a:solidFill>
                <a:srgbClr val="0070C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D0C34D6-F83E-E995-71DE-0D3132A23CE1}"/>
              </a:ext>
            </a:extLst>
          </p:cNvPr>
          <p:cNvCxnSpPr>
            <a:cxnSpLocks/>
          </p:cNvCxnSpPr>
          <p:nvPr/>
        </p:nvCxnSpPr>
        <p:spPr>
          <a:xfrm>
            <a:off x="5466667" y="3056454"/>
            <a:ext cx="1871979" cy="623682"/>
          </a:xfrm>
          <a:prstGeom prst="bent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10DB264-32B9-6DFF-565A-F04F7CC96E9C}"/>
              </a:ext>
            </a:extLst>
          </p:cNvPr>
          <p:cNvCxnSpPr>
            <a:cxnSpLocks/>
          </p:cNvCxnSpPr>
          <p:nvPr/>
        </p:nvCxnSpPr>
        <p:spPr>
          <a:xfrm flipV="1">
            <a:off x="5466667" y="3680136"/>
            <a:ext cx="1871979" cy="683478"/>
          </a:xfrm>
          <a:prstGeom prst="bent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438FD3-B341-6DC5-0BB1-42555AAD5320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계좌 이체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1734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36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C0B03E-013A-AD9C-07D3-CDEE705C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" t="7428" r="2940" b="37123"/>
          <a:stretch/>
        </p:blipFill>
        <p:spPr>
          <a:xfrm>
            <a:off x="447041" y="1252574"/>
            <a:ext cx="5829946" cy="36242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9AD842-80F2-AEB4-A43C-258D13FE8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51" r="13280" b="30598"/>
          <a:stretch/>
        </p:blipFill>
        <p:spPr>
          <a:xfrm>
            <a:off x="6610734" y="1125819"/>
            <a:ext cx="5247891" cy="40697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7A7FD3-C6B0-E5E4-6154-E8257799A405}"/>
              </a:ext>
            </a:extLst>
          </p:cNvPr>
          <p:cNvSpPr/>
          <p:nvPr/>
        </p:nvSpPr>
        <p:spPr>
          <a:xfrm>
            <a:off x="7673276" y="3754768"/>
            <a:ext cx="1918292" cy="61128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29F03-E39F-7067-3A5C-524D145851C6}"/>
              </a:ext>
            </a:extLst>
          </p:cNvPr>
          <p:cNvSpPr txBox="1"/>
          <p:nvPr/>
        </p:nvSpPr>
        <p:spPr>
          <a:xfrm>
            <a:off x="6995042" y="5425590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이체 후 통장 잔액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확인 가능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FE37C43-0268-11C9-A344-2609744722E1}"/>
              </a:ext>
            </a:extLst>
          </p:cNvPr>
          <p:cNvCxnSpPr>
            <a:cxnSpLocks/>
          </p:cNvCxnSpPr>
          <p:nvPr/>
        </p:nvCxnSpPr>
        <p:spPr>
          <a:xfrm>
            <a:off x="8288215" y="4366053"/>
            <a:ext cx="0" cy="98186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20D853-51DA-CBF6-0160-7E362AD630D8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계좌이체 확인 및 완료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970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37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B21DB9-AA2C-65A5-24F8-41BA9CAF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1" y="1298460"/>
            <a:ext cx="10128738" cy="49898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0BF113-42F9-9FEB-6ABD-2DBC3CAB63E0}"/>
              </a:ext>
            </a:extLst>
          </p:cNvPr>
          <p:cNvSpPr/>
          <p:nvPr/>
        </p:nvSpPr>
        <p:spPr>
          <a:xfrm>
            <a:off x="1377861" y="3265707"/>
            <a:ext cx="1717031" cy="1669708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40F57-E4AB-7A1E-C46C-911747512B1F}"/>
              </a:ext>
            </a:extLst>
          </p:cNvPr>
          <p:cNvSpPr txBox="1"/>
          <p:nvPr/>
        </p:nvSpPr>
        <p:spPr>
          <a:xfrm>
            <a:off x="615761" y="5860211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계좌 별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거래내역 조회 및 검색 가능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A780A0A-664F-2583-EBC3-8F71879A93DD}"/>
              </a:ext>
            </a:extLst>
          </p:cNvPr>
          <p:cNvCxnSpPr>
            <a:cxnSpLocks/>
          </p:cNvCxnSpPr>
          <p:nvPr/>
        </p:nvCxnSpPr>
        <p:spPr>
          <a:xfrm>
            <a:off x="2250830" y="4935415"/>
            <a:ext cx="0" cy="78544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FD4432-6B96-B08C-0A64-3D6B92967D00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거래 내역 페이지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697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38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591FB5-96CD-525F-A1C1-85B64B70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322790"/>
            <a:ext cx="11334004" cy="43980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51F708-23E8-F5F3-6521-4F2EAF9AD2B4}"/>
              </a:ext>
            </a:extLst>
          </p:cNvPr>
          <p:cNvSpPr/>
          <p:nvPr/>
        </p:nvSpPr>
        <p:spPr>
          <a:xfrm>
            <a:off x="5146430" y="1414858"/>
            <a:ext cx="6634613" cy="247720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E7F82-DEDF-BA5B-4308-C37A722F53C7}"/>
              </a:ext>
            </a:extLst>
          </p:cNvPr>
          <p:cNvSpPr txBox="1"/>
          <p:nvPr/>
        </p:nvSpPr>
        <p:spPr>
          <a:xfrm>
            <a:off x="6411367" y="924000"/>
            <a:ext cx="374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친구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송금</a:t>
            </a:r>
            <a:r>
              <a:rPr lang="en-US" altLang="ko-KR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대화</a:t>
            </a:r>
            <a:r>
              <a:rPr lang="en-US" altLang="ko-KR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삭제</a:t>
            </a:r>
            <a:r>
              <a:rPr lang="en-US" altLang="ko-KR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차단</a:t>
            </a:r>
            <a:r>
              <a:rPr lang="en-US" altLang="ko-KR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0437BB-4160-BDC4-07CC-F682C64A99C0}"/>
              </a:ext>
            </a:extLst>
          </p:cNvPr>
          <p:cNvSpPr txBox="1"/>
          <p:nvPr/>
        </p:nvSpPr>
        <p:spPr>
          <a:xfrm>
            <a:off x="165687" y="1964783"/>
            <a:ext cx="197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검색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가능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7AA3B9-0835-6747-33EB-00AE04F90E53}"/>
              </a:ext>
            </a:extLst>
          </p:cNvPr>
          <p:cNvSpPr txBox="1"/>
          <p:nvPr/>
        </p:nvSpPr>
        <p:spPr>
          <a:xfrm>
            <a:off x="5189286" y="38123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친구 관리 페이지</a:t>
            </a:r>
            <a:r>
              <a:rPr lang="en-US" altLang="ko-KR" dirty="0">
                <a:solidFill>
                  <a:srgbClr val="5F4934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51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39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B59C4D-70D7-99E7-C664-6B631BF7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2538"/>
            <a:ext cx="4598376" cy="6170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FDD3A3-C87E-8CD6-5362-99BE40EDE32D}"/>
              </a:ext>
            </a:extLst>
          </p:cNvPr>
          <p:cNvSpPr txBox="1"/>
          <p:nvPr/>
        </p:nvSpPr>
        <p:spPr>
          <a:xfrm>
            <a:off x="1288480" y="2417187"/>
            <a:ext cx="44792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조건문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활용한 친구 관리 기능 구현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친구 삭제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친구 요청 취소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친구 요청 받기 취소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차단 취소 기능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21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19477468-E653-4467-B0C3-499D0F39C9D1}"/>
              </a:ext>
            </a:extLst>
          </p:cNvPr>
          <p:cNvSpPr/>
          <p:nvPr/>
        </p:nvSpPr>
        <p:spPr>
          <a:xfrm>
            <a:off x="6496498" y="1753434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3038069" cy="1040914"/>
            <a:chOff x="426720" y="84905"/>
            <a:chExt cx="3038069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1996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팀원 소개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3017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935F35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Introduction of team members</a:t>
              </a:r>
              <a:endParaRPr lang="ko-KR" altLang="en-US" sz="1600" spc="600" dirty="0">
                <a:solidFill>
                  <a:srgbClr val="935F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C7A66E4-988B-4DAD-9B50-32AE6E963523}"/>
              </a:ext>
            </a:extLst>
          </p:cNvPr>
          <p:cNvSpPr txBox="1"/>
          <p:nvPr/>
        </p:nvSpPr>
        <p:spPr>
          <a:xfrm>
            <a:off x="3253294" y="5485247"/>
            <a:ext cx="1673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팀장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이보미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8583-8588-4E22-98A0-3234325CF952}"/>
              </a:ext>
            </a:extLst>
          </p:cNvPr>
          <p:cNvSpPr txBox="1"/>
          <p:nvPr/>
        </p:nvSpPr>
        <p:spPr>
          <a:xfrm>
            <a:off x="7329173" y="5485247"/>
            <a:ext cx="1673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</a:t>
            </a: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우해인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5BA38E2-0A81-3804-5BF4-32B49AC7FF23}"/>
              </a:ext>
            </a:extLst>
          </p:cNvPr>
          <p:cNvSpPr/>
          <p:nvPr/>
        </p:nvSpPr>
        <p:spPr>
          <a:xfrm>
            <a:off x="6743700" y="2006600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5734C-1945-0715-379E-39005A0AA29B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04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75BE39-10F7-2856-9568-94FDBC72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887" y="2209614"/>
            <a:ext cx="1750919" cy="2451286"/>
          </a:xfrm>
          <a:prstGeom prst="ellipse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BA3BCF-3E91-95B8-B0A2-3109C952EB2F}"/>
              </a:ext>
            </a:extLst>
          </p:cNvPr>
          <p:cNvGrpSpPr/>
          <p:nvPr/>
        </p:nvGrpSpPr>
        <p:grpSpPr>
          <a:xfrm>
            <a:off x="2420620" y="1753434"/>
            <a:ext cx="3351132" cy="3351132"/>
            <a:chOff x="2420620" y="1753434"/>
            <a:chExt cx="3351132" cy="335113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DE19B4C-67AF-4A23-9DE2-3F29EAB41225}"/>
                </a:ext>
              </a:extLst>
            </p:cNvPr>
            <p:cNvSpPr/>
            <p:nvPr/>
          </p:nvSpPr>
          <p:spPr>
            <a:xfrm>
              <a:off x="2420620" y="1753434"/>
              <a:ext cx="3351132" cy="33511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A7C6E9F-ECED-3976-6B70-84410C787AB2}"/>
                </a:ext>
              </a:extLst>
            </p:cNvPr>
            <p:cNvSpPr/>
            <p:nvPr/>
          </p:nvSpPr>
          <p:spPr>
            <a:xfrm>
              <a:off x="2667821" y="2006600"/>
              <a:ext cx="2844800" cy="284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13" name="그림 12" descr="의류, 포즈이(가) 표시된 사진&#10;&#10;자동 생성된 설명">
              <a:extLst>
                <a:ext uri="{FF2B5EF4-FFF2-40B4-BE49-F238E27FC236}">
                  <a16:creationId xmlns:a16="http://schemas.microsoft.com/office/drawing/2014/main" id="{963117B9-D007-E5AD-3424-F264FE10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1907" y="2070991"/>
              <a:ext cx="1876627" cy="250747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458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40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AD80D6-34F8-7847-B0C4-9B16763B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045" y="348887"/>
            <a:ext cx="5942205" cy="5967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FDD3A3-C87E-8CD6-5362-99BE40EDE32D}"/>
              </a:ext>
            </a:extLst>
          </p:cNvPr>
          <p:cNvSpPr txBox="1"/>
          <p:nvPr/>
        </p:nvSpPr>
        <p:spPr>
          <a:xfrm>
            <a:off x="1103771" y="2694186"/>
            <a:ext cx="44792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조건문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활용한 계좌 관리 구현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계좌 해지 및 삭제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en-US" altLang="ko-KR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Transaction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관리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계좌 휴면 및 취소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계좌 복구 신청 및 취소 </a:t>
            </a:r>
          </a:p>
        </p:txBody>
      </p:sp>
    </p:spTree>
    <p:extLst>
      <p:ext uri="{BB962C8B-B14F-4D97-AF65-F5344CB8AC3E}">
        <p14:creationId xmlns:p14="http://schemas.microsoft.com/office/powerpoint/2010/main" val="1801667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41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5ECEF7-6A8C-6284-8047-9DF99604A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3" y="1280639"/>
            <a:ext cx="9752409" cy="5035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67FB5-B871-E9C1-4CE4-B4E049170403}"/>
              </a:ext>
            </a:extLst>
          </p:cNvPr>
          <p:cNvSpPr txBox="1"/>
          <p:nvPr/>
        </p:nvSpPr>
        <p:spPr>
          <a:xfrm>
            <a:off x="7045976" y="789516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조건문을 활용한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이자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지급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056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42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13D35-4945-6AA7-4635-C4922E54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5" y="1895705"/>
            <a:ext cx="5726611" cy="394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EAEFF1-EC3F-DC5E-1CD9-2C395E3C4E26}"/>
              </a:ext>
            </a:extLst>
          </p:cNvPr>
          <p:cNvSpPr txBox="1"/>
          <p:nvPr/>
        </p:nvSpPr>
        <p:spPr>
          <a:xfrm>
            <a:off x="6846683" y="5178790"/>
            <a:ext cx="4479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Jsoup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활용한 한국 은행 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금리 </a:t>
            </a:r>
            <a:r>
              <a:rPr lang="ko-KR" altLang="en-US" dirty="0" err="1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크롤링</a:t>
            </a:r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dirty="0">
              <a:solidFill>
                <a:srgbClr val="0070C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757962-B18A-C599-38F1-3D4CB81FB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66"/>
          <a:stretch/>
        </p:blipFill>
        <p:spPr>
          <a:xfrm>
            <a:off x="6712250" y="278310"/>
            <a:ext cx="4327282" cy="32347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46D6D9-D0CF-1D3A-27AE-BEB4E2597525}"/>
              </a:ext>
            </a:extLst>
          </p:cNvPr>
          <p:cNvSpPr/>
          <p:nvPr/>
        </p:nvSpPr>
        <p:spPr>
          <a:xfrm>
            <a:off x="8663354" y="2809911"/>
            <a:ext cx="2466762" cy="76210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0B74DE6-5B5B-E36D-FDD6-3E875D5DCD25}"/>
              </a:ext>
            </a:extLst>
          </p:cNvPr>
          <p:cNvCxnSpPr>
            <a:cxnSpLocks/>
          </p:cNvCxnSpPr>
          <p:nvPr/>
        </p:nvCxnSpPr>
        <p:spPr>
          <a:xfrm rot="5400000">
            <a:off x="8151873" y="3877293"/>
            <a:ext cx="1428930" cy="874891"/>
          </a:xfrm>
          <a:prstGeom prst="bent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61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43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869EF-394E-399D-6443-7436CFA2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513" y="383219"/>
            <a:ext cx="5891737" cy="579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B43FF6-C614-5B82-C313-8D8CCCD7857C}"/>
              </a:ext>
            </a:extLst>
          </p:cNvPr>
          <p:cNvSpPr txBox="1"/>
          <p:nvPr/>
        </p:nvSpPr>
        <p:spPr>
          <a:xfrm>
            <a:off x="-114886" y="30607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웹 소켓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활용한 메시지 전송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채팅 나가기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파일 전송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391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44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0FE8BB-E54F-B1E2-3FE9-3EDFFA44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279329"/>
            <a:ext cx="6783438" cy="4855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20A8D-C62C-72FF-2504-D3C58204732B}"/>
              </a:ext>
            </a:extLst>
          </p:cNvPr>
          <p:cNvSpPr txBox="1"/>
          <p:nvPr/>
        </p:nvSpPr>
        <p:spPr>
          <a:xfrm>
            <a:off x="7326923" y="23559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조건문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활용한 계좌 이체  </a:t>
            </a:r>
          </a:p>
        </p:txBody>
      </p:sp>
    </p:spTree>
    <p:extLst>
      <p:ext uri="{BB962C8B-B14F-4D97-AF65-F5344CB8AC3E}">
        <p14:creationId xmlns:p14="http://schemas.microsoft.com/office/powerpoint/2010/main" val="412743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주요 로직 및 최종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2849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F</a:t>
            </a:r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inal implemented Function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45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A7ADB6-0106-A3A2-D131-75483737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262671"/>
            <a:ext cx="6679956" cy="5238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799C1-71E6-F367-2143-7BC4144AFABD}"/>
              </a:ext>
            </a:extLst>
          </p:cNvPr>
          <p:cNvSpPr txBox="1"/>
          <p:nvPr/>
        </p:nvSpPr>
        <p:spPr>
          <a:xfrm>
            <a:off x="7268307" y="306075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Hash map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활용한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계좌 이체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입금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송금 거래 내역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insert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7172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E3D8DF-5BDD-6C76-DC75-2D528E5E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5"/>
            <a:ext cx="10287000" cy="6858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65DF37-E042-4E0E-8145-DF2831F7A8B5}"/>
              </a:ext>
            </a:extLst>
          </p:cNvPr>
          <p:cNvSpPr/>
          <p:nvPr/>
        </p:nvSpPr>
        <p:spPr>
          <a:xfrm>
            <a:off x="-1" y="-10935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6096002" y="-10933"/>
            <a:ext cx="6096000" cy="68689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60ED75-C30C-4EF7-8F23-ABE475F25384}"/>
              </a:ext>
            </a:extLst>
          </p:cNvPr>
          <p:cNvGrpSpPr/>
          <p:nvPr/>
        </p:nvGrpSpPr>
        <p:grpSpPr>
          <a:xfrm>
            <a:off x="6626175" y="2535309"/>
            <a:ext cx="5035656" cy="1333100"/>
            <a:chOff x="6473773" y="2535311"/>
            <a:chExt cx="5035656" cy="13331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4737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프로젝트 후기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89393A-6FF5-449B-94B3-60E826D9B4F6}"/>
                </a:ext>
              </a:extLst>
            </p:cNvPr>
            <p:cNvSpPr txBox="1"/>
            <p:nvPr/>
          </p:nvSpPr>
          <p:spPr>
            <a:xfrm>
              <a:off x="6473773" y="2535311"/>
              <a:ext cx="5035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Part 9,</a:t>
              </a:r>
              <a:endPara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2" y="2349498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26172" y="3865657"/>
            <a:ext cx="1373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EEBC8E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Project Review</a:t>
            </a:r>
            <a:endParaRPr lang="ko-KR" altLang="en-US" sz="1400" spc="600" dirty="0">
              <a:solidFill>
                <a:srgbClr val="EEBC8E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825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C0BD355-4DA0-211B-E1FF-8102E2A7E0CA}"/>
              </a:ext>
            </a:extLst>
          </p:cNvPr>
          <p:cNvGrpSpPr/>
          <p:nvPr/>
        </p:nvGrpSpPr>
        <p:grpSpPr>
          <a:xfrm>
            <a:off x="1049279" y="1159231"/>
            <a:ext cx="2858088" cy="2858088"/>
            <a:chOff x="2420620" y="1753434"/>
            <a:chExt cx="3351132" cy="33511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980FAEB-D2E2-21FC-3A8D-08798ECC0955}"/>
                </a:ext>
              </a:extLst>
            </p:cNvPr>
            <p:cNvSpPr/>
            <p:nvPr/>
          </p:nvSpPr>
          <p:spPr>
            <a:xfrm>
              <a:off x="2420620" y="1753434"/>
              <a:ext cx="3351132" cy="33511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BD2BF6E-A49A-1B0D-FE5A-40799970D9D8}"/>
                </a:ext>
              </a:extLst>
            </p:cNvPr>
            <p:cNvSpPr/>
            <p:nvPr/>
          </p:nvSpPr>
          <p:spPr>
            <a:xfrm>
              <a:off x="2667821" y="2006600"/>
              <a:ext cx="2844800" cy="284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7" name="그림 6" descr="의류, 포즈이(가) 표시된 사진&#10;&#10;자동 생성된 설명">
              <a:extLst>
                <a:ext uri="{FF2B5EF4-FFF2-40B4-BE49-F238E27FC236}">
                  <a16:creationId xmlns:a16="http://schemas.microsoft.com/office/drawing/2014/main" id="{F81AD706-2F3C-2834-E1EB-D7BAE4864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1907" y="2070991"/>
              <a:ext cx="1876627" cy="2507470"/>
            </a:xfrm>
            <a:prstGeom prst="ellipse">
              <a:avLst/>
            </a:prstGeom>
          </p:spPr>
        </p:pic>
      </p:grpSp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1543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Project Review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47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96283-F53E-E44F-D34D-3CA43A8E917B}"/>
              </a:ext>
            </a:extLst>
          </p:cNvPr>
          <p:cNvSpPr txBox="1"/>
          <p:nvPr/>
        </p:nvSpPr>
        <p:spPr>
          <a:xfrm>
            <a:off x="1548848" y="4067987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팀장</a:t>
            </a:r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이보미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5707C-DC6A-4765-A315-2DAAB10B4EB6}"/>
              </a:ext>
            </a:extLst>
          </p:cNvPr>
          <p:cNvSpPr txBox="1"/>
          <p:nvPr/>
        </p:nvSpPr>
        <p:spPr>
          <a:xfrm>
            <a:off x="6096000" y="1713939"/>
            <a:ext cx="47076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“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마지막 후기라고 하니 시원섭섭합니다.</a:t>
            </a: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 달 프로젝트인 것 만큼 욕심도 부렸고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그만큼 잘 나와서 뿌듯합니다.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형수쌤에게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많은 것을 배워 가서 보람찼습니다. 너무 너무 감사드리고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잊지 못할 스승님 입니다.</a:t>
            </a:r>
          </a:p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6개월동안 우리반 모두 고생 많았습니다.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부족한 팀장 잘 따라와준 팀원들 고맙습니다.</a:t>
            </a: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어디선가 마주치면 반갑게 인사해 주세요. 감사합니다.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”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9C88955-55BA-B35C-402B-33C3F452FED2}"/>
              </a:ext>
            </a:extLst>
          </p:cNvPr>
          <p:cNvGrpSpPr/>
          <p:nvPr/>
        </p:nvGrpSpPr>
        <p:grpSpPr>
          <a:xfrm>
            <a:off x="426720" y="4674153"/>
            <a:ext cx="4707662" cy="1695815"/>
            <a:chOff x="6194027" y="805597"/>
            <a:chExt cx="4707662" cy="16958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B1DC57-6E40-C2E7-5B47-48AA5DE9FF38}"/>
                </a:ext>
              </a:extLst>
            </p:cNvPr>
            <p:cNvSpPr txBox="1"/>
            <p:nvPr/>
          </p:nvSpPr>
          <p:spPr>
            <a:xfrm>
              <a:off x="6194027" y="906934"/>
              <a:ext cx="470766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난이도</a:t>
              </a:r>
              <a:r>
                <a: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endPara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r>
                <a: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endPara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r>
                <a:rPr lang="ko-KR" altLang="en-US" sz="2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성취감</a:t>
              </a:r>
              <a:r>
                <a: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endPara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r>
                <a: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endPara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r>
                <a:rPr lang="ko-KR" altLang="en-US" sz="2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협동심</a:t>
              </a:r>
              <a:r>
                <a:rPr lang="ko-KR" altLang="en-US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3D55B77-9210-4A69-79AD-CD10689C1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054" y="805597"/>
              <a:ext cx="504433" cy="50443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9A42363-A6AD-892D-9866-9D62BBBE8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655" y="805597"/>
              <a:ext cx="504433" cy="50443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16D6B8C-23C9-5795-D793-5319269CB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3256" y="805597"/>
              <a:ext cx="504433" cy="50443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4A392B4-631F-7F2B-462D-39A47C3CA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2857" y="805597"/>
              <a:ext cx="504433" cy="50443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D233E83-78D7-DF3E-63C9-8F91E593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054" y="1405201"/>
              <a:ext cx="504433" cy="50443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9A0705-DA96-BC6D-6276-E56ACA861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655" y="1405201"/>
              <a:ext cx="504433" cy="504433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16D519D-9D3B-A84A-B946-6D9881DF9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3256" y="1405201"/>
              <a:ext cx="504433" cy="50443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E11FC3D-1626-424B-E7C3-370D6F3FA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2857" y="1405201"/>
              <a:ext cx="504433" cy="504433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DD606D4-2780-06B6-1612-76E28F4B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2458" y="1405201"/>
              <a:ext cx="504433" cy="50443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1192F0B-C586-4C40-0E33-571371DA4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054" y="1996979"/>
              <a:ext cx="504433" cy="50443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9125046-2B18-E1D6-0593-D698770FA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655" y="1996979"/>
              <a:ext cx="504433" cy="50443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E16D3ED-53BA-E788-08C0-6B322BB4C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3256" y="1996979"/>
              <a:ext cx="504433" cy="504433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FC13189-18C4-CE29-FD1D-623C5F5B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2857" y="1996979"/>
              <a:ext cx="504433" cy="504433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E9703D2-F7EE-E87B-DA2A-65F71AE07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2458" y="1996979"/>
              <a:ext cx="504433" cy="504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044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1543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Project Review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48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5707C-DC6A-4765-A315-2DAAB10B4EB6}"/>
              </a:ext>
            </a:extLst>
          </p:cNvPr>
          <p:cNvSpPr txBox="1"/>
          <p:nvPr/>
        </p:nvSpPr>
        <p:spPr>
          <a:xfrm>
            <a:off x="4666548" y="552252"/>
            <a:ext cx="719207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“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다양한 프로젝트를 통해 성취감과 자신감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그리고 더 잘 만들고 싶다는 투지로 달려올 수 있었고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그렇게 어느덧 마지막 프로젝트를 완성하며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모든 감정이 아우러진 복합적인 감정을 느낄 수 있었습니다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배운 것들을 최대한 활용하여 조금이라도 신경 써서 만들려고 했지만 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쉽지 않았기에 앞으로도 배울 것이 많다고 느끼게 되었고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이곳에서는 마지막 프로젝트이지만 앞으로 더 성장할 출발 선의 신호탄이라고 생각하며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다시금 마음을 다잡는 시간이었다고 생각합니다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또한 함께한 팀원들도 다양한 의견과 토론과정을 거치며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최고의 팀워크와 서로의 배려로 달려와준 것에 감사하고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나아가 앞으로도 다양한 프로젝트를 함에 있어 지금처럼 밝고 즐거운 마음으로 임한다면 나중에 다시 보았을 때 모두 최고의 자리에 있을 것이라고 믿어 의심치 않습니다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지금까지 이렇게 달려올 수 있게 이끌고 도와 주신 선생님께도 감사드리며 지금까지 달려온 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개월도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 곳에서의 마지막 프로젝트를 진행했던 한 달도 모두 소중한 시간이었습니다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endParaRPr lang="en-US" altLang="ko-KR" sz="1400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1400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--- </a:t>
            </a:r>
            <a:r>
              <a:rPr lang="ko-KR" altLang="en-US" sz="1400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중략 </a:t>
            </a:r>
            <a:r>
              <a:rPr lang="en-US" altLang="ko-KR" sz="1400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---</a:t>
            </a:r>
          </a:p>
          <a:p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아무쪼록 모두 흩어지겠지만 다시금 함께할 날을 소망하며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그간 수고하셨습니다</a:t>
            </a:r>
            <a:r>
              <a:rPr lang="en-US" altLang="ko-KR" dirty="0">
                <a:solidFill>
                  <a:srgbClr val="3B38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.”</a:t>
            </a:r>
            <a:endParaRPr lang="ko-KR" altLang="en-US" dirty="0">
              <a:solidFill>
                <a:srgbClr val="3B3838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E8DF74-6E80-7D37-9DDA-463486D5F942}"/>
              </a:ext>
            </a:extLst>
          </p:cNvPr>
          <p:cNvGrpSpPr/>
          <p:nvPr/>
        </p:nvGrpSpPr>
        <p:grpSpPr>
          <a:xfrm>
            <a:off x="426720" y="4539278"/>
            <a:ext cx="4707662" cy="1695815"/>
            <a:chOff x="6194027" y="772385"/>
            <a:chExt cx="4707662" cy="169581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7EFBB26-2204-0F54-5987-0B69977C510D}"/>
                </a:ext>
              </a:extLst>
            </p:cNvPr>
            <p:cNvGrpSpPr/>
            <p:nvPr/>
          </p:nvGrpSpPr>
          <p:grpSpPr>
            <a:xfrm>
              <a:off x="6194027" y="772385"/>
              <a:ext cx="4707662" cy="1695815"/>
              <a:chOff x="6194027" y="805597"/>
              <a:chExt cx="4707662" cy="169581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3FBCE7-50CE-7B28-34E1-A2FE382835E3}"/>
                  </a:ext>
                </a:extLst>
              </p:cNvPr>
              <p:cNvSpPr txBox="1"/>
              <p:nvPr/>
            </p:nvSpPr>
            <p:spPr>
              <a:xfrm>
                <a:off x="6194027" y="906934"/>
                <a:ext cx="470766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난이도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성취감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협동심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B88D5BA-D5EF-A33F-9048-AD2F23500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27D84FA-DE27-704D-5D94-C959E147B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AD61627-CC4B-A631-EC36-E19EFFEF5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ACFA56A-4B5C-0131-28BC-9AC105F93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1002E7A-1931-723C-A58C-398F53247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CB473EF-72CE-091D-7C2F-06FE60F34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3C6ECED-6808-197A-0FC3-F89121B32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CC1D49D0-F5E8-EA02-B7BE-9EA811A65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4924932-A608-2065-4946-278A52FEC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2458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692CD20-F04B-899A-3166-06C5C5BAA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763F54C-4A56-882D-98C0-6D2F05C55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D73D8EF-7B83-EF56-3C56-7476D8355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DE8D41AB-1D7E-71A7-C27F-88A3A0F96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49B223B4-35D1-03AF-9500-C6994DC8B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2458" y="1996979"/>
                <a:ext cx="504433" cy="504433"/>
              </a:xfrm>
              <a:prstGeom prst="rect">
                <a:avLst/>
              </a:prstGeom>
            </p:spPr>
          </p:pic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D86A85-F2F7-DE1F-6467-0EC12846A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2458" y="787265"/>
              <a:ext cx="504433" cy="504433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503E7DF-5794-471F-D9B2-4E9FC5AE5331}"/>
              </a:ext>
            </a:extLst>
          </p:cNvPr>
          <p:cNvSpPr txBox="1"/>
          <p:nvPr/>
        </p:nvSpPr>
        <p:spPr>
          <a:xfrm>
            <a:off x="1505310" y="3968121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우해인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56B280C-2CB2-078B-257F-6B8F7BC2BBDC}"/>
              </a:ext>
            </a:extLst>
          </p:cNvPr>
          <p:cNvGrpSpPr/>
          <p:nvPr/>
        </p:nvGrpSpPr>
        <p:grpSpPr>
          <a:xfrm>
            <a:off x="1068169" y="1159779"/>
            <a:ext cx="2728051" cy="2728051"/>
            <a:chOff x="700358" y="647725"/>
            <a:chExt cx="3351132" cy="335113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17F92C4-622E-B936-10B5-899240824624}"/>
                </a:ext>
              </a:extLst>
            </p:cNvPr>
            <p:cNvSpPr/>
            <p:nvPr/>
          </p:nvSpPr>
          <p:spPr>
            <a:xfrm>
              <a:off x="700358" y="647725"/>
              <a:ext cx="3351132" cy="33511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6B84347-8E66-6CFA-06B9-CC413014F5CE}"/>
                </a:ext>
              </a:extLst>
            </p:cNvPr>
            <p:cNvSpPr/>
            <p:nvPr/>
          </p:nvSpPr>
          <p:spPr>
            <a:xfrm>
              <a:off x="947560" y="900891"/>
              <a:ext cx="2844800" cy="284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5B5696A-15BB-1ADB-C768-F35D9B230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747" y="1103905"/>
              <a:ext cx="1750919" cy="2451286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040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1543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Project Review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49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7B9F7-203B-B7E3-3DFD-5282FCD2111F}"/>
              </a:ext>
            </a:extLst>
          </p:cNvPr>
          <p:cNvSpPr txBox="1"/>
          <p:nvPr/>
        </p:nvSpPr>
        <p:spPr>
          <a:xfrm>
            <a:off x="1593625" y="4070798"/>
            <a:ext cx="1420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이진형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9EFE557-4D9D-3D01-6AF3-D5B7D6413366}"/>
              </a:ext>
            </a:extLst>
          </p:cNvPr>
          <p:cNvGrpSpPr/>
          <p:nvPr/>
        </p:nvGrpSpPr>
        <p:grpSpPr>
          <a:xfrm>
            <a:off x="1165740" y="1167239"/>
            <a:ext cx="2790721" cy="2790721"/>
            <a:chOff x="350520" y="1727200"/>
            <a:chExt cx="3351132" cy="3351132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2C54D4E-E4B9-2B64-E70D-58B5E1ECE8DA}"/>
                </a:ext>
              </a:extLst>
            </p:cNvPr>
            <p:cNvSpPr/>
            <p:nvPr/>
          </p:nvSpPr>
          <p:spPr>
            <a:xfrm>
              <a:off x="350520" y="1727200"/>
              <a:ext cx="3351132" cy="33511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33D159F-32E0-5D5B-026E-0D282F3D0ACC}"/>
                </a:ext>
              </a:extLst>
            </p:cNvPr>
            <p:cNvSpPr/>
            <p:nvPr/>
          </p:nvSpPr>
          <p:spPr>
            <a:xfrm>
              <a:off x="597722" y="2006600"/>
              <a:ext cx="2844800" cy="284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4B2476A-CE2A-2B9C-F4B0-4DCFC0B627BE}"/>
              </a:ext>
            </a:extLst>
          </p:cNvPr>
          <p:cNvGrpSpPr/>
          <p:nvPr/>
        </p:nvGrpSpPr>
        <p:grpSpPr>
          <a:xfrm>
            <a:off x="447040" y="4620429"/>
            <a:ext cx="4707662" cy="1695815"/>
            <a:chOff x="6194027" y="772385"/>
            <a:chExt cx="4707662" cy="169581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F4D59BD-D019-337F-D4DF-56FE8FCD7127}"/>
                </a:ext>
              </a:extLst>
            </p:cNvPr>
            <p:cNvGrpSpPr/>
            <p:nvPr/>
          </p:nvGrpSpPr>
          <p:grpSpPr>
            <a:xfrm>
              <a:off x="6194027" y="772385"/>
              <a:ext cx="4707662" cy="1695815"/>
              <a:chOff x="6194027" y="805597"/>
              <a:chExt cx="4707662" cy="169581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D99D26C-5B1D-F79D-387A-C9917B21A17E}"/>
                  </a:ext>
                </a:extLst>
              </p:cNvPr>
              <p:cNvSpPr txBox="1"/>
              <p:nvPr/>
            </p:nvSpPr>
            <p:spPr>
              <a:xfrm>
                <a:off x="6194027" y="906934"/>
                <a:ext cx="470766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난이도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성취감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협동심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7E1AC2D8-BF01-4D36-0EA6-974AAC10B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64AC7E09-1352-E26C-D4E9-9C029A4A7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3CF88222-ADBB-D27D-4CDA-DAA12F477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A3150A6-6871-82CB-810D-74D460BEC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AA4C1AF2-E91E-860C-2FD5-42AFBCA05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3C048627-926C-B3D5-0181-EA9B53B5F6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DFD3C2CB-88C7-A6CD-7197-6980D53CF4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B64FA56A-6B73-0DCA-DB83-E0570149A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FD2877F-998D-1ACE-7296-17F587235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2458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B342537F-2ABD-6B11-616B-0867226C3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6BDB622F-7CAA-0985-9EB9-41B59764B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8999063-511E-A68B-77D9-1BB32545E2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F35917F1-2225-299F-64FB-C6B03E40D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B4028306-FCFF-B551-67FE-53FA7CC2C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2458" y="1996979"/>
                <a:ext cx="504433" cy="504433"/>
              </a:xfrm>
              <a:prstGeom prst="rect">
                <a:avLst/>
              </a:prstGeom>
            </p:spPr>
          </p:pic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6799148-6B02-26FB-F2A2-DF88AA3FD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2458" y="787265"/>
              <a:ext cx="504433" cy="504433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713FD8D-D1E2-6E1E-7700-2800FC4DD408}"/>
              </a:ext>
            </a:extLst>
          </p:cNvPr>
          <p:cNvSpPr txBox="1"/>
          <p:nvPr/>
        </p:nvSpPr>
        <p:spPr>
          <a:xfrm>
            <a:off x="5696065" y="1167239"/>
            <a:ext cx="528782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“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마지막 프로젝트인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뱅크얌을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포함한 모든 프로젝트가 성장의 기회였습니다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선생님께 배운 지식들을 발판삼아 멋진 개발자가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되도록 하겠습니다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6개월이라는 시간이 정말 눈 깜짝할 새에 흐른 것 같습니다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훌륭한 선생님과 좋은 동기들을 만나서 하루하루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너무 즐거웠습니다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시간이 지나 조금씩 흐려지겠지만 함께했던 시간들이 오랫동안 반짝일 것 같습니다</a:t>
            </a: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우리 모두의 건승을 빕니다. 감사합니다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.”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44C88B-1F6C-35EA-52BC-AECDC49C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63" y="1550813"/>
            <a:ext cx="1430140" cy="19044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165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DE19B4C-67AF-4A23-9DE2-3F29EAB41225}"/>
              </a:ext>
            </a:extLst>
          </p:cNvPr>
          <p:cNvSpPr/>
          <p:nvPr/>
        </p:nvSpPr>
        <p:spPr>
          <a:xfrm>
            <a:off x="350520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846D709-340D-3194-06F7-FC4A84DEF25D}"/>
              </a:ext>
            </a:extLst>
          </p:cNvPr>
          <p:cNvSpPr/>
          <p:nvPr/>
        </p:nvSpPr>
        <p:spPr>
          <a:xfrm>
            <a:off x="592236" y="2006600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19477468-E653-4467-B0C3-499D0F39C9D1}"/>
              </a:ext>
            </a:extLst>
          </p:cNvPr>
          <p:cNvSpPr/>
          <p:nvPr/>
        </p:nvSpPr>
        <p:spPr>
          <a:xfrm>
            <a:off x="4426398" y="1727200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055C91-9C6D-4B53-8BC0-DBB69F57284C}"/>
              </a:ext>
            </a:extLst>
          </p:cNvPr>
          <p:cNvGrpSpPr/>
          <p:nvPr/>
        </p:nvGrpSpPr>
        <p:grpSpPr>
          <a:xfrm>
            <a:off x="426720" y="84905"/>
            <a:ext cx="3038069" cy="1040914"/>
            <a:chOff x="426720" y="84905"/>
            <a:chExt cx="3038069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5C381D-90CA-4BFA-A523-DC29C8980761}"/>
                </a:ext>
              </a:extLst>
            </p:cNvPr>
            <p:cNvSpPr txBox="1"/>
            <p:nvPr/>
          </p:nvSpPr>
          <p:spPr>
            <a:xfrm>
              <a:off x="426720" y="84905"/>
              <a:ext cx="219643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팀원 소개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B2ED8-6E71-4FF8-A607-D9C679B5AC12}"/>
                </a:ext>
              </a:extLst>
            </p:cNvPr>
            <p:cNvSpPr txBox="1"/>
            <p:nvPr/>
          </p:nvSpPr>
          <p:spPr>
            <a:xfrm>
              <a:off x="447040" y="787265"/>
              <a:ext cx="3017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935F35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Introduction of team members</a:t>
              </a:r>
              <a:endParaRPr lang="ko-KR" altLang="en-US" sz="1600" spc="600" dirty="0">
                <a:solidFill>
                  <a:srgbClr val="935F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C7A66E4-988B-4DAD-9B50-32AE6E963523}"/>
              </a:ext>
            </a:extLst>
          </p:cNvPr>
          <p:cNvSpPr txBox="1"/>
          <p:nvPr/>
        </p:nvSpPr>
        <p:spPr>
          <a:xfrm>
            <a:off x="1183996" y="545901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이진형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E8583-8588-4E22-98A0-3234325CF952}"/>
              </a:ext>
            </a:extLst>
          </p:cNvPr>
          <p:cNvSpPr txBox="1"/>
          <p:nvPr/>
        </p:nvSpPr>
        <p:spPr>
          <a:xfrm>
            <a:off x="5259874" y="545901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</a:t>
            </a:r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박종서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EC545-254C-4A54-97CC-F2C466F97480}"/>
              </a:ext>
            </a:extLst>
          </p:cNvPr>
          <p:cNvSpPr txBox="1"/>
          <p:nvPr/>
        </p:nvSpPr>
        <p:spPr>
          <a:xfrm>
            <a:off x="9335752" y="5459013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이제인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9654F-AB0E-DFD0-0934-D38F4327E613}"/>
              </a:ext>
            </a:extLst>
          </p:cNvPr>
          <p:cNvSpPr/>
          <p:nvPr/>
        </p:nvSpPr>
        <p:spPr>
          <a:xfrm>
            <a:off x="4673600" y="1980366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4986C-477F-E73F-9E25-FB442DD44E80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05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C75B605-4BDF-F84B-0763-A776A5A4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985" y="2133293"/>
            <a:ext cx="1946030" cy="2591414"/>
          </a:xfrm>
          <a:prstGeom prst="ellipse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01D6A7D-55D3-CE1B-A46F-7328A9397B97}"/>
              </a:ext>
            </a:extLst>
          </p:cNvPr>
          <p:cNvGrpSpPr/>
          <p:nvPr/>
        </p:nvGrpSpPr>
        <p:grpSpPr>
          <a:xfrm>
            <a:off x="8502276" y="1727200"/>
            <a:ext cx="3351132" cy="3351132"/>
            <a:chOff x="8502276" y="1727200"/>
            <a:chExt cx="3351132" cy="335113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23E560E-AFA5-4B29-BB89-42137044E3C1}"/>
                </a:ext>
              </a:extLst>
            </p:cNvPr>
            <p:cNvSpPr/>
            <p:nvPr/>
          </p:nvSpPr>
          <p:spPr>
            <a:xfrm>
              <a:off x="8502276" y="1727200"/>
              <a:ext cx="3351132" cy="33511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1272626-F558-1F38-B3CB-749E9FD13567}"/>
                </a:ext>
              </a:extLst>
            </p:cNvPr>
            <p:cNvSpPr/>
            <p:nvPr/>
          </p:nvSpPr>
          <p:spPr>
            <a:xfrm>
              <a:off x="8749478" y="2006600"/>
              <a:ext cx="2844800" cy="284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19" name="그림 18" descr="사람, 의류, 헤어피스이(가) 표시된 사진&#10;&#10;자동 생성된 설명">
              <a:extLst>
                <a:ext uri="{FF2B5EF4-FFF2-40B4-BE49-F238E27FC236}">
                  <a16:creationId xmlns:a16="http://schemas.microsoft.com/office/drawing/2014/main" id="{AFED77BF-183D-A9DD-CA3D-6AE1A56DE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863" y="2105413"/>
              <a:ext cx="1946029" cy="2594705"/>
            </a:xfrm>
            <a:prstGeom prst="ellipse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7BC43A1F-00BA-F008-D745-AE8D05E91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96" y="2223502"/>
            <a:ext cx="1771142" cy="23585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380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1543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Project Review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50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49F49-BFE1-E53B-B938-987EE3EEE526}"/>
              </a:ext>
            </a:extLst>
          </p:cNvPr>
          <p:cNvSpPr txBox="1"/>
          <p:nvPr/>
        </p:nvSpPr>
        <p:spPr>
          <a:xfrm>
            <a:off x="1573305" y="4088500"/>
            <a:ext cx="1420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</a:t>
            </a:r>
            <a:r>
              <a:rPr lang="ko-KR" altLang="en-US" sz="2000" dirty="0" err="1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박종서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C4EF68-CF71-7250-24D1-4429FA512493}"/>
              </a:ext>
            </a:extLst>
          </p:cNvPr>
          <p:cNvGrpSpPr/>
          <p:nvPr/>
        </p:nvGrpSpPr>
        <p:grpSpPr>
          <a:xfrm>
            <a:off x="1145420" y="1121354"/>
            <a:ext cx="2790721" cy="2790721"/>
            <a:chOff x="534337" y="1556706"/>
            <a:chExt cx="3351132" cy="3351132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A1426D8-1722-E5E0-CD39-2FA3D6272809}"/>
                </a:ext>
              </a:extLst>
            </p:cNvPr>
            <p:cNvSpPr/>
            <p:nvPr/>
          </p:nvSpPr>
          <p:spPr>
            <a:xfrm>
              <a:off x="534337" y="1556706"/>
              <a:ext cx="3351132" cy="33511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3430DC4-5407-8A84-503E-55370826C3CF}"/>
                </a:ext>
              </a:extLst>
            </p:cNvPr>
            <p:cNvSpPr/>
            <p:nvPr/>
          </p:nvSpPr>
          <p:spPr>
            <a:xfrm>
              <a:off x="781539" y="1809872"/>
              <a:ext cx="2844800" cy="284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19C1959-572B-8B8E-20DF-58BF8AF61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0924" y="1962799"/>
              <a:ext cx="1946030" cy="2591414"/>
            </a:xfrm>
            <a:prstGeom prst="ellipse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BAC902-61C3-DF31-ABA6-07D609BB8255}"/>
              </a:ext>
            </a:extLst>
          </p:cNvPr>
          <p:cNvGrpSpPr/>
          <p:nvPr/>
        </p:nvGrpSpPr>
        <p:grpSpPr>
          <a:xfrm>
            <a:off x="426720" y="4539278"/>
            <a:ext cx="4707662" cy="1695815"/>
            <a:chOff x="6194027" y="772385"/>
            <a:chExt cx="4707662" cy="169581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5F9D214-CDA4-0692-CF1B-1A570CF3D34E}"/>
                </a:ext>
              </a:extLst>
            </p:cNvPr>
            <p:cNvGrpSpPr/>
            <p:nvPr/>
          </p:nvGrpSpPr>
          <p:grpSpPr>
            <a:xfrm>
              <a:off x="6194027" y="772385"/>
              <a:ext cx="4707662" cy="1695815"/>
              <a:chOff x="6194027" y="805597"/>
              <a:chExt cx="4707662" cy="169581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185187-1675-486F-9BCF-85776BF25279}"/>
                  </a:ext>
                </a:extLst>
              </p:cNvPr>
              <p:cNvSpPr txBox="1"/>
              <p:nvPr/>
            </p:nvSpPr>
            <p:spPr>
              <a:xfrm>
                <a:off x="6194027" y="906934"/>
                <a:ext cx="470766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난이도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성취감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협동심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93A7B214-B936-F41B-230C-3A67B3E52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E7D8D34-1026-7B31-D7F3-47D059B59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87B280BD-6FCF-4A07-0589-9F7DE3198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9060CB9D-231F-4AFF-2243-EADA9B096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89581C9-122E-639C-C91D-4E1973D08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57EB8029-CEE0-FABA-7D55-DBF254D60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59BCA4-F51F-1D31-A153-D88A32F6D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D4092F6-0B98-2E93-95F0-904C97CFA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26D01FAB-7CC2-235F-8D72-74265487F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2458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FAAC6E68-CD08-B77D-C38F-D321398DD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41E08C7-D3CB-2FFD-C801-7EA08C14A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7C6987E2-9E83-6381-24BF-47E76D9D7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95ACC350-A8D2-8918-F725-65A38FE46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D4B9F816-F5A3-1367-50B1-B4A843DD7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2458" y="1996979"/>
                <a:ext cx="504433" cy="504433"/>
              </a:xfrm>
              <a:prstGeom prst="rect">
                <a:avLst/>
              </a:prstGeom>
            </p:spPr>
          </p:pic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7B35239-4683-9525-DB3E-A6D4C745C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2458" y="787265"/>
              <a:ext cx="504433" cy="50443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C0C52CE-211D-F921-12A3-72B51FE5588D}"/>
              </a:ext>
            </a:extLst>
          </p:cNvPr>
          <p:cNvSpPr txBox="1"/>
          <p:nvPr/>
        </p:nvSpPr>
        <p:spPr>
          <a:xfrm>
            <a:off x="5460078" y="1028343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“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직전 스프링 프로젝트에서 스프링을 제대로 알지 못해 프론트 위주의 작업만 진행했지만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이번 프로젝트를 통해 스프링을 공부할 수 있었고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적극적으로 활용할 수 있어서 6개월중 가장 뿌듯했던 프로젝트가 아닌가 싶습니다. 프로젝트를 진행하면서 잦은 충돌도 있었고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자주 갈아엎으면서 마음이 꺾일 때도 있었지만 그 굴곡들이 각자가 성장할 수 있도록 도와주는 원동력이 되었다고 생각합니다. </a:t>
            </a:r>
          </a:p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 삶의 변곡점이 되었던 6개월이라는 기간을 이끌어 주신 선생님께 너무 감사드리고 함께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화이팅을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외치면서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끝까지 버텨주었던 모두에게 고맙습니다. 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특히 잊지 못할 추억들을 만들어 주었던 파이널 프로젝트 팀장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이보미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팀원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우해인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이진형, 이제인에게 너무 고맙습니다. 다같이 더 좋은 모습으로 함께 만나는 날이 오면 좋겠습니다~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”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47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1543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Project Review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51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5707C-DC6A-4765-A315-2DAAB10B4EB6}"/>
              </a:ext>
            </a:extLst>
          </p:cNvPr>
          <p:cNvSpPr txBox="1"/>
          <p:nvPr/>
        </p:nvSpPr>
        <p:spPr>
          <a:xfrm>
            <a:off x="5590900" y="1582340"/>
            <a:ext cx="579577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“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이번 프로젝트를 통해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SPRING BOOT, My </a:t>
            </a:r>
            <a:r>
              <a:rPr lang="en-US" altLang="ko-KR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batis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JSP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대해 많이 배울 수 있었습니다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많이 헤매기도 하고 어렵기도 했지만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여기까지 달려올 수 있었던 건 팀원들과 끈끈하게 서로 의지했기 때문이라고 생각합니다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모르는 것이 있을 때 마다 계속 알려주고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용기를 줬던 팀장님과 팀원들 덕분에 무사히 프로젝트를 마칠 수 있었습니다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그리고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아직 많이 부족한 저에게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중요한 기능을 믿고 맡겨준 팀장님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팀원분들에게 다시 한번 더 고맙다는 말 전하고 싶습니다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끝으로 항상 따뜻한 말씀과 함께 아낌없는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응원과 격려해주신 선생님께 정말 감사합니다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.”</a:t>
            </a:r>
          </a:p>
          <a:p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2F9F53-33BA-1D26-CA66-F780F9789859}"/>
              </a:ext>
            </a:extLst>
          </p:cNvPr>
          <p:cNvGrpSpPr/>
          <p:nvPr/>
        </p:nvGrpSpPr>
        <p:grpSpPr>
          <a:xfrm>
            <a:off x="447040" y="4620429"/>
            <a:ext cx="4707662" cy="1695815"/>
            <a:chOff x="6194027" y="772385"/>
            <a:chExt cx="4707662" cy="169581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9C88955-55BA-B35C-402B-33C3F452FED2}"/>
                </a:ext>
              </a:extLst>
            </p:cNvPr>
            <p:cNvGrpSpPr/>
            <p:nvPr/>
          </p:nvGrpSpPr>
          <p:grpSpPr>
            <a:xfrm>
              <a:off x="6194027" y="772385"/>
              <a:ext cx="4707662" cy="1695815"/>
              <a:chOff x="6194027" y="805597"/>
              <a:chExt cx="4707662" cy="169581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B1DC57-6E40-C2E7-5B47-48AA5DE9FF38}"/>
                  </a:ext>
                </a:extLst>
              </p:cNvPr>
              <p:cNvSpPr txBox="1"/>
              <p:nvPr/>
            </p:nvSpPr>
            <p:spPr>
              <a:xfrm>
                <a:off x="6194027" y="906934"/>
                <a:ext cx="470766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난이도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성취감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  <a:p>
                <a:r>
                  <a:rPr lang="ko-KR" altLang="en-US" sz="20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협동심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</a:t>
                </a: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3D55B77-9210-4A69-79AD-CD10689C1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9A42363-A6AD-892D-9866-9D62BBBE8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16D6B8C-23C9-5795-D793-5319269CB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4A392B4-631F-7F2B-462D-39A47C3CA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805597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D233E83-78D7-DF3E-63C9-8F91E593B5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789A0705-DA96-BC6D-6276-E56ACA861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16D519D-9D3B-A84A-B946-6D9881DF9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7E11FC3D-1626-424B-E7C3-370D6F3FA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DD606D4-2780-06B6-1612-76E28F4B2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2458" y="1405201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1192F0B-C586-4C40-0E33-571371DA4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4054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59125046-2B18-E1D6-0593-D698770FA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3655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CE16D3ED-53BA-E788-08C0-6B322BB4C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3256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CFC13189-18C4-CE29-FD1D-623C5F5B3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2857" y="1996979"/>
                <a:ext cx="504433" cy="50443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7E9703D2-F7EE-E87B-DA2A-65F71AE07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2458" y="1996979"/>
                <a:ext cx="504433" cy="504433"/>
              </a:xfrm>
              <a:prstGeom prst="rect">
                <a:avLst/>
              </a:prstGeom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0C808EB-2506-E67A-EB88-6B32146F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2458" y="787265"/>
              <a:ext cx="504433" cy="50443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39B6808-C13F-FE2F-7971-4FCBFB6FCAFA}"/>
              </a:ext>
            </a:extLst>
          </p:cNvPr>
          <p:cNvSpPr txBox="1"/>
          <p:nvPr/>
        </p:nvSpPr>
        <p:spPr>
          <a:xfrm>
            <a:off x="1826310" y="4158411"/>
            <a:ext cx="1420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이제인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CFD77EF-1BE4-1710-8DC1-E5AC1C01A94E}"/>
              </a:ext>
            </a:extLst>
          </p:cNvPr>
          <p:cNvGrpSpPr/>
          <p:nvPr/>
        </p:nvGrpSpPr>
        <p:grpSpPr>
          <a:xfrm>
            <a:off x="1124862" y="1133534"/>
            <a:ext cx="2872477" cy="2872477"/>
            <a:chOff x="-2992714" y="-648974"/>
            <a:chExt cx="2872477" cy="2872477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973F91D-D47B-8053-D5BD-A1B1B2A56D1E}"/>
                </a:ext>
              </a:extLst>
            </p:cNvPr>
            <p:cNvSpPr/>
            <p:nvPr/>
          </p:nvSpPr>
          <p:spPr>
            <a:xfrm>
              <a:off x="-2992714" y="-648974"/>
              <a:ext cx="2872477" cy="2872477"/>
            </a:xfrm>
            <a:prstGeom prst="ellipse">
              <a:avLst/>
            </a:prstGeom>
            <a:solidFill>
              <a:srgbClr val="B39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69EFD9A-BE2F-D75F-3410-20C3556E66CB}"/>
                </a:ext>
              </a:extLst>
            </p:cNvPr>
            <p:cNvSpPr/>
            <p:nvPr/>
          </p:nvSpPr>
          <p:spPr>
            <a:xfrm>
              <a:off x="-2775709" y="-431969"/>
              <a:ext cx="2438466" cy="24384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13" name="그림 12" descr="사람, 의류, 헤어피스이(가) 표시된 사진&#10;&#10;자동 생성된 설명">
              <a:extLst>
                <a:ext uri="{FF2B5EF4-FFF2-40B4-BE49-F238E27FC236}">
                  <a16:creationId xmlns:a16="http://schemas.microsoft.com/office/drawing/2014/main" id="{716698A0-5052-2D6D-298D-1957F3450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85063" y="-431969"/>
              <a:ext cx="1668070" cy="2224093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41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E3D8DF-5BDD-6C76-DC75-2D528E5E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5"/>
            <a:ext cx="10287000" cy="6858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65DF37-E042-4E0E-8145-DF2831F7A8B5}"/>
              </a:ext>
            </a:extLst>
          </p:cNvPr>
          <p:cNvSpPr/>
          <p:nvPr/>
        </p:nvSpPr>
        <p:spPr>
          <a:xfrm>
            <a:off x="-1" y="-10935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6096002" y="-10933"/>
            <a:ext cx="6096000" cy="68689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60ED75-C30C-4EF7-8F23-ABE475F25384}"/>
              </a:ext>
            </a:extLst>
          </p:cNvPr>
          <p:cNvGrpSpPr/>
          <p:nvPr/>
        </p:nvGrpSpPr>
        <p:grpSpPr>
          <a:xfrm>
            <a:off x="6626172" y="2535309"/>
            <a:ext cx="5035659" cy="1330348"/>
            <a:chOff x="6473770" y="2535311"/>
            <a:chExt cx="5035659" cy="1330348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473770" y="3157773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개선 및 보완점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89393A-6FF5-449B-94B3-60E826D9B4F6}"/>
                </a:ext>
              </a:extLst>
            </p:cNvPr>
            <p:cNvSpPr txBox="1"/>
            <p:nvPr/>
          </p:nvSpPr>
          <p:spPr>
            <a:xfrm>
              <a:off x="6473773" y="2535311"/>
              <a:ext cx="5035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Part 10,</a:t>
              </a:r>
              <a:endPara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2" y="2349498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26172" y="3865657"/>
            <a:ext cx="1651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EEBC8E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Supplement Point</a:t>
            </a:r>
            <a:endParaRPr lang="ko-KR" altLang="en-US" sz="1400" spc="600" dirty="0">
              <a:solidFill>
                <a:srgbClr val="EEBC8E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99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E78194E1-E582-4CE8-0343-07AEE6AFFE49}"/>
              </a:ext>
            </a:extLst>
          </p:cNvPr>
          <p:cNvSpPr/>
          <p:nvPr/>
        </p:nvSpPr>
        <p:spPr>
          <a:xfrm>
            <a:off x="447040" y="1508531"/>
            <a:ext cx="3351132" cy="3351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E2CB07A-1259-BD76-2B3A-6E934EA43E51}"/>
              </a:ext>
            </a:extLst>
          </p:cNvPr>
          <p:cNvSpPr/>
          <p:nvPr/>
        </p:nvSpPr>
        <p:spPr>
          <a:xfrm>
            <a:off x="688756" y="1787931"/>
            <a:ext cx="2844800" cy="284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6F226-36B9-E425-6F2E-340B677EE923}"/>
              </a:ext>
            </a:extLst>
          </p:cNvPr>
          <p:cNvSpPr txBox="1"/>
          <p:nvPr/>
        </p:nvSpPr>
        <p:spPr>
          <a:xfrm>
            <a:off x="426720" y="84905"/>
            <a:ext cx="501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3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개선 및 </a:t>
            </a:r>
            <a:r>
              <a:rPr lang="ko-KR" altLang="en-US" sz="4400" spc="-300" dirty="0" err="1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보안점</a:t>
            </a:r>
            <a:endParaRPr lang="ko-KR" altLang="en-US" sz="4400" spc="-3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5863C-AAC3-5541-265B-3D6D46DEC31D}"/>
              </a:ext>
            </a:extLst>
          </p:cNvPr>
          <p:cNvSpPr txBox="1"/>
          <p:nvPr/>
        </p:nvSpPr>
        <p:spPr>
          <a:xfrm>
            <a:off x="447040" y="787265"/>
            <a:ext cx="1543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5F493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Project Review</a:t>
            </a:r>
            <a:endParaRPr lang="ko-KR" altLang="en-US" sz="1600" spc="600" dirty="0">
              <a:solidFill>
                <a:srgbClr val="5F493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763921-A49B-612C-B272-7A8A574BBA99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53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479B0E-58D7-64A4-6C23-E3FF01B1CD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48" y="2356947"/>
            <a:ext cx="1530649" cy="1530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144ACD-3108-7170-D3C3-F2EE96F81788}"/>
              </a:ext>
            </a:extLst>
          </p:cNvPr>
          <p:cNvSpPr txBox="1"/>
          <p:nvPr/>
        </p:nvSpPr>
        <p:spPr>
          <a:xfrm>
            <a:off x="826418" y="5085846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금융 상품의 다양성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89A5B9-596B-D65C-D7F9-0C3EFF703FB0}"/>
              </a:ext>
            </a:extLst>
          </p:cNvPr>
          <p:cNvSpPr txBox="1"/>
          <p:nvPr/>
        </p:nvSpPr>
        <p:spPr>
          <a:xfrm>
            <a:off x="8396108" y="5058101"/>
            <a:ext cx="3159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채팅방</a:t>
            </a:r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리스트 데이터 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실시간으로 확인 어려움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D75153-F186-2E89-98A5-97492BB230CC}"/>
              </a:ext>
            </a:extLst>
          </p:cNvPr>
          <p:cNvSpPr txBox="1"/>
          <p:nvPr/>
        </p:nvSpPr>
        <p:spPr>
          <a:xfrm>
            <a:off x="4856165" y="5074644"/>
            <a:ext cx="2699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세션 만료시에 </a:t>
            </a:r>
            <a:endParaRPr lang="en-US" altLang="ko-KR" sz="2400" dirty="0">
              <a:solidFill>
                <a:schemeClr val="tx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tx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로그인 창으로 이동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5D36431-7AF5-28CC-95CE-01AE4F5BFE4D}"/>
              </a:ext>
            </a:extLst>
          </p:cNvPr>
          <p:cNvGrpSpPr/>
          <p:nvPr/>
        </p:nvGrpSpPr>
        <p:grpSpPr>
          <a:xfrm>
            <a:off x="4518132" y="1508531"/>
            <a:ext cx="3351132" cy="3351132"/>
            <a:chOff x="4633368" y="1473887"/>
            <a:chExt cx="3351132" cy="335113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CCFDD47-09FB-EA64-66AC-CB08BC3FF862}"/>
                </a:ext>
              </a:extLst>
            </p:cNvPr>
            <p:cNvSpPr/>
            <p:nvPr/>
          </p:nvSpPr>
          <p:spPr>
            <a:xfrm>
              <a:off x="4633368" y="1473887"/>
              <a:ext cx="3351132" cy="33511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5F2024-C49A-064D-6A24-085055A1B663}"/>
                </a:ext>
              </a:extLst>
            </p:cNvPr>
            <p:cNvSpPr/>
            <p:nvPr/>
          </p:nvSpPr>
          <p:spPr>
            <a:xfrm>
              <a:off x="4875084" y="1753287"/>
              <a:ext cx="2844800" cy="284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15F59B-7FFD-0FB4-48F8-8D5A20051842}"/>
              </a:ext>
            </a:extLst>
          </p:cNvPr>
          <p:cNvGrpSpPr/>
          <p:nvPr/>
        </p:nvGrpSpPr>
        <p:grpSpPr>
          <a:xfrm>
            <a:off x="8311913" y="1508531"/>
            <a:ext cx="3351132" cy="3351132"/>
            <a:chOff x="4633368" y="1473887"/>
            <a:chExt cx="3351132" cy="335113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7686756-3A9B-B4A6-1B92-4B2408BF5C51}"/>
                </a:ext>
              </a:extLst>
            </p:cNvPr>
            <p:cNvSpPr/>
            <p:nvPr/>
          </p:nvSpPr>
          <p:spPr>
            <a:xfrm>
              <a:off x="4633368" y="1473887"/>
              <a:ext cx="3351132" cy="33511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84383C1-FAA3-0D61-B753-809724D68897}"/>
                </a:ext>
              </a:extLst>
            </p:cNvPr>
            <p:cNvSpPr/>
            <p:nvPr/>
          </p:nvSpPr>
          <p:spPr>
            <a:xfrm>
              <a:off x="4875084" y="1753287"/>
              <a:ext cx="2844800" cy="284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B40491D-9617-D2E9-9E78-2BD64223CA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75" y="2418570"/>
            <a:ext cx="1531054" cy="15310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0AC674-ABD2-2A19-88E9-0188679EDD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978" y="2521280"/>
            <a:ext cx="1378101" cy="137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E85B4A-948F-D238-E88A-56841150C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689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37F7B7-294D-ACE7-7428-5603719C802F}"/>
              </a:ext>
            </a:extLst>
          </p:cNvPr>
          <p:cNvSpPr/>
          <p:nvPr/>
        </p:nvSpPr>
        <p:spPr>
          <a:xfrm>
            <a:off x="-941" y="-3"/>
            <a:ext cx="12191999" cy="68689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5BBFF7FC-A77F-465B-998B-D270A86B583F}"/>
              </a:ext>
            </a:extLst>
          </p:cNvPr>
          <p:cNvSpPr/>
          <p:nvPr/>
        </p:nvSpPr>
        <p:spPr>
          <a:xfrm rot="5400000" flipV="1">
            <a:off x="10910657" y="5586651"/>
            <a:ext cx="1712734" cy="851837"/>
          </a:xfrm>
          <a:prstGeom prst="triangle">
            <a:avLst>
              <a:gd name="adj" fmla="val 99921"/>
            </a:avLst>
          </a:prstGeom>
          <a:solidFill>
            <a:srgbClr val="184D6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3535CBD4-5DD8-4785-86CD-4FD7076E5CAC}"/>
              </a:ext>
            </a:extLst>
          </p:cNvPr>
          <p:cNvSpPr/>
          <p:nvPr/>
        </p:nvSpPr>
        <p:spPr>
          <a:xfrm rot="5400000">
            <a:off x="-1592968" y="1592969"/>
            <a:ext cx="6868935" cy="3683000"/>
          </a:xfrm>
          <a:prstGeom prst="triangle">
            <a:avLst>
              <a:gd name="adj" fmla="val 0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C4AD785-E9BF-479B-8B25-0324C044B7DA}"/>
              </a:ext>
            </a:extLst>
          </p:cNvPr>
          <p:cNvSpPr/>
          <p:nvPr/>
        </p:nvSpPr>
        <p:spPr>
          <a:xfrm>
            <a:off x="2984500" y="2399419"/>
            <a:ext cx="8585205" cy="2324100"/>
          </a:xfrm>
          <a:prstGeom prst="bracketPair">
            <a:avLst/>
          </a:prstGeom>
          <a:ln w="38100">
            <a:solidFill>
              <a:srgbClr val="5F49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78359-941D-4B5C-9A0A-DC1471CC900F}"/>
              </a:ext>
            </a:extLst>
          </p:cNvPr>
          <p:cNvSpPr txBox="1"/>
          <p:nvPr/>
        </p:nvSpPr>
        <p:spPr>
          <a:xfrm>
            <a:off x="6163655" y="2767280"/>
            <a:ext cx="22268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300" dirty="0" err="1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QnA</a:t>
            </a:r>
            <a:endParaRPr lang="ko-KR" altLang="en-US" sz="8000" spc="-3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33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E3D8DF-5BDD-6C76-DC75-2D528E5E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5"/>
            <a:ext cx="10287000" cy="6858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65DF37-E042-4E0E-8145-DF2831F7A8B5}"/>
              </a:ext>
            </a:extLst>
          </p:cNvPr>
          <p:cNvSpPr/>
          <p:nvPr/>
        </p:nvSpPr>
        <p:spPr>
          <a:xfrm>
            <a:off x="-1" y="-10935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6096002" y="-10933"/>
            <a:ext cx="6096000" cy="68689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60ED75-C30C-4EF7-8F23-ABE475F25384}"/>
              </a:ext>
            </a:extLst>
          </p:cNvPr>
          <p:cNvGrpSpPr/>
          <p:nvPr/>
        </p:nvGrpSpPr>
        <p:grpSpPr>
          <a:xfrm>
            <a:off x="6626175" y="2535309"/>
            <a:ext cx="5035656" cy="1333100"/>
            <a:chOff x="6473773" y="2535311"/>
            <a:chExt cx="5035656" cy="13331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4737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타임 테이블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89393A-6FF5-449B-94B3-60E826D9B4F6}"/>
                </a:ext>
              </a:extLst>
            </p:cNvPr>
            <p:cNvSpPr txBox="1"/>
            <p:nvPr/>
          </p:nvSpPr>
          <p:spPr>
            <a:xfrm>
              <a:off x="6473773" y="2535311"/>
              <a:ext cx="5035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Part 2,</a:t>
              </a:r>
              <a:endPara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2" y="2349498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26172" y="3865657"/>
            <a:ext cx="1073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chemeClr val="accent4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Time Table</a:t>
            </a:r>
            <a:endParaRPr lang="ko-KR" altLang="en-US" sz="1400" spc="600" dirty="0">
              <a:solidFill>
                <a:schemeClr val="accent4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65676503-4236-E9C6-0519-1219EDF3233F}"/>
              </a:ext>
            </a:extLst>
          </p:cNvPr>
          <p:cNvSpPr/>
          <p:nvPr/>
        </p:nvSpPr>
        <p:spPr>
          <a:xfrm>
            <a:off x="-724054" y="3007802"/>
            <a:ext cx="12020549" cy="900347"/>
          </a:xfrm>
          <a:prstGeom prst="rightArrow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4934"/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>
            <a:cxnSpLocks/>
          </p:cNvCxnSpPr>
          <p:nvPr/>
        </p:nvCxnSpPr>
        <p:spPr>
          <a:xfrm flipV="1">
            <a:off x="1891570" y="4285802"/>
            <a:ext cx="0" cy="1214866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62C426E-5F9D-414B-B8F5-8B68D2CCA11D}"/>
              </a:ext>
            </a:extLst>
          </p:cNvPr>
          <p:cNvCxnSpPr>
            <a:cxnSpLocks/>
          </p:cNvCxnSpPr>
          <p:nvPr/>
        </p:nvCxnSpPr>
        <p:spPr>
          <a:xfrm flipV="1">
            <a:off x="3576286" y="1965085"/>
            <a:ext cx="0" cy="1794115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02ECF3A-674D-426D-95BD-1664CF126A35}"/>
              </a:ext>
            </a:extLst>
          </p:cNvPr>
          <p:cNvCxnSpPr>
            <a:cxnSpLocks/>
          </p:cNvCxnSpPr>
          <p:nvPr/>
        </p:nvCxnSpPr>
        <p:spPr>
          <a:xfrm flipV="1">
            <a:off x="5242678" y="4285802"/>
            <a:ext cx="0" cy="1285642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5ADCD0C-D242-4BB0-9A87-DD8094D014E2}"/>
              </a:ext>
            </a:extLst>
          </p:cNvPr>
          <p:cNvSpPr txBox="1"/>
          <p:nvPr/>
        </p:nvSpPr>
        <p:spPr>
          <a:xfrm>
            <a:off x="5353136" y="4517484"/>
            <a:ext cx="101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04/26</a:t>
            </a:r>
          </a:p>
          <a:p>
            <a:r>
              <a:rPr lang="en-US" altLang="ko-KR" sz="200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~05/03</a:t>
            </a:r>
            <a:endParaRPr lang="ko-KR" altLang="en-US" sz="2000" dirty="0">
              <a:solidFill>
                <a:srgbClr val="5F493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476B2-248F-4D7B-A636-2BB3D8571FBB}"/>
              </a:ext>
            </a:extLst>
          </p:cNvPr>
          <p:cNvSpPr txBox="1"/>
          <p:nvPr/>
        </p:nvSpPr>
        <p:spPr>
          <a:xfrm>
            <a:off x="3798164" y="2089433"/>
            <a:ext cx="101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04/11~</a:t>
            </a:r>
          </a:p>
          <a:p>
            <a:r>
              <a:rPr lang="en-US" altLang="ko-KR" sz="200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04/25</a:t>
            </a:r>
            <a:endParaRPr lang="ko-KR" altLang="en-US" sz="2000" dirty="0">
              <a:solidFill>
                <a:srgbClr val="5F493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769556" y="2089433"/>
            <a:ext cx="101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04/03~</a:t>
            </a:r>
          </a:p>
          <a:p>
            <a:r>
              <a:rPr lang="en-US" altLang="ko-KR" sz="200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04/10</a:t>
            </a:r>
            <a:endParaRPr lang="ko-KR" altLang="en-US" sz="2000" dirty="0">
              <a:solidFill>
                <a:srgbClr val="5F493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71B69C-C781-4C6E-B92E-576040C73780}"/>
              </a:ext>
            </a:extLst>
          </p:cNvPr>
          <p:cNvSpPr txBox="1"/>
          <p:nvPr/>
        </p:nvSpPr>
        <p:spPr>
          <a:xfrm>
            <a:off x="2008668" y="4938697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기획 발표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CCF10FA-DC3D-4014-BCEC-7D25C1D553B6}"/>
              </a:ext>
            </a:extLst>
          </p:cNvPr>
          <p:cNvCxnSpPr>
            <a:cxnSpLocks/>
          </p:cNvCxnSpPr>
          <p:nvPr/>
        </p:nvCxnSpPr>
        <p:spPr>
          <a:xfrm flipV="1">
            <a:off x="8853493" y="4285802"/>
            <a:ext cx="0" cy="1214866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C0C2914-FF8C-4222-A5CF-5A580DFFB242}"/>
              </a:ext>
            </a:extLst>
          </p:cNvPr>
          <p:cNvSpPr txBox="1"/>
          <p:nvPr/>
        </p:nvSpPr>
        <p:spPr>
          <a:xfrm>
            <a:off x="8998563" y="4471317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05/11</a:t>
            </a:r>
            <a:endParaRPr lang="ko-KR" altLang="en-US" sz="2000" dirty="0">
              <a:solidFill>
                <a:srgbClr val="5F493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>
            <a:cxnSpLocks/>
          </p:cNvCxnSpPr>
          <p:nvPr/>
        </p:nvCxnSpPr>
        <p:spPr>
          <a:xfrm>
            <a:off x="615578" y="1941523"/>
            <a:ext cx="0" cy="1817677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ACD16BB-14FF-4988-B941-E06480B14451}"/>
              </a:ext>
            </a:extLst>
          </p:cNvPr>
          <p:cNvCxnSpPr>
            <a:cxnSpLocks/>
          </p:cNvCxnSpPr>
          <p:nvPr/>
        </p:nvCxnSpPr>
        <p:spPr>
          <a:xfrm flipV="1">
            <a:off x="7637451" y="1965085"/>
            <a:ext cx="0" cy="1794115"/>
          </a:xfrm>
          <a:prstGeom prst="line">
            <a:avLst/>
          </a:prstGeom>
          <a:ln w="28575">
            <a:solidFill>
              <a:srgbClr val="431B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C0378F-B2EF-479C-A6CA-0F04A0B17518}"/>
              </a:ext>
            </a:extLst>
          </p:cNvPr>
          <p:cNvSpPr txBox="1"/>
          <p:nvPr/>
        </p:nvSpPr>
        <p:spPr>
          <a:xfrm>
            <a:off x="7749838" y="2089433"/>
            <a:ext cx="1013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05/04~</a:t>
            </a:r>
          </a:p>
          <a:p>
            <a:r>
              <a:rPr lang="en-US" altLang="ko-KR" sz="200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05/10</a:t>
            </a:r>
            <a:endParaRPr lang="ko-KR" altLang="en-US" sz="2000" dirty="0">
              <a:solidFill>
                <a:srgbClr val="5F493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8117778-F5C7-4B09-8A30-511E45B49B6E}"/>
              </a:ext>
            </a:extLst>
          </p:cNvPr>
          <p:cNvSpPr txBox="1"/>
          <p:nvPr/>
        </p:nvSpPr>
        <p:spPr>
          <a:xfrm>
            <a:off x="9041042" y="4887561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최종 발표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F8DD1C-32AA-42C4-8D6A-AF9EDA8F9AF2}"/>
              </a:ext>
            </a:extLst>
          </p:cNvPr>
          <p:cNvSpPr txBox="1"/>
          <p:nvPr/>
        </p:nvSpPr>
        <p:spPr>
          <a:xfrm>
            <a:off x="5269793" y="5266342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 추가 및 에러 확인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765C38-10E7-4ADC-B16D-27C3F1493C7B}"/>
              </a:ext>
            </a:extLst>
          </p:cNvPr>
          <p:cNvSpPr txBox="1"/>
          <p:nvPr/>
        </p:nvSpPr>
        <p:spPr>
          <a:xfrm>
            <a:off x="769556" y="285397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기획 회의 및 주제 선정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C8A58A6-31F8-4B97-A53F-B46BF2F5061D}"/>
              </a:ext>
            </a:extLst>
          </p:cNvPr>
          <p:cNvSpPr txBox="1"/>
          <p:nvPr/>
        </p:nvSpPr>
        <p:spPr>
          <a:xfrm>
            <a:off x="7839963" y="2845010"/>
            <a:ext cx="694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CEFC70-2C69-400D-AF63-FE4BC305D0A5}"/>
              </a:ext>
            </a:extLst>
          </p:cNvPr>
          <p:cNvSpPr txBox="1"/>
          <p:nvPr/>
        </p:nvSpPr>
        <p:spPr>
          <a:xfrm>
            <a:off x="3767868" y="2860105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백엔드 및 프론트엔드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A6891-2AE1-2A9D-8A5D-88D5275C3F47}"/>
              </a:ext>
            </a:extLst>
          </p:cNvPr>
          <p:cNvSpPr txBox="1"/>
          <p:nvPr/>
        </p:nvSpPr>
        <p:spPr>
          <a:xfrm>
            <a:off x="2002028" y="4495648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rgbClr val="5F4934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04/11</a:t>
            </a:r>
            <a:endParaRPr lang="ko-KR" altLang="en-US" sz="2000" dirty="0">
              <a:solidFill>
                <a:srgbClr val="5F4934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98A8A-5681-6BB8-0CD5-C9931A787D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99" y="1650482"/>
            <a:ext cx="1329041" cy="13290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DD607C-6F23-EBF0-4550-6FE85E914D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668" y="1679913"/>
            <a:ext cx="1247145" cy="12471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4C9744F-86D4-357C-97D5-F7A7D3C56F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078" y="4407383"/>
            <a:ext cx="1268705" cy="1268705"/>
          </a:xfrm>
          <a:prstGeom prst="rect">
            <a:avLst/>
          </a:prstGeom>
        </p:spPr>
      </p:pic>
      <p:cxnSp>
        <p:nvCxnSpPr>
          <p:cNvPr id="2" name="直線コネクタ 3">
            <a:extLst>
              <a:ext uri="{FF2B5EF4-FFF2-40B4-BE49-F238E27FC236}">
                <a16:creationId xmlns:a16="http://schemas.microsoft.com/office/drawing/2014/main" id="{8F323F97-D7B5-1899-E9CF-3E6F93378E63}"/>
              </a:ext>
            </a:extLst>
          </p:cNvPr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3E7AE3-3F4D-B5AA-507F-658624B1C693}"/>
              </a:ext>
            </a:extLst>
          </p:cNvPr>
          <p:cNvGrpSpPr/>
          <p:nvPr/>
        </p:nvGrpSpPr>
        <p:grpSpPr>
          <a:xfrm>
            <a:off x="426720" y="84905"/>
            <a:ext cx="2680542" cy="1040914"/>
            <a:chOff x="426720" y="84905"/>
            <a:chExt cx="2680542" cy="1040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7BEA08-DCB5-65EC-6A21-78B84E0B3358}"/>
                </a:ext>
              </a:extLst>
            </p:cNvPr>
            <p:cNvSpPr txBox="1"/>
            <p:nvPr/>
          </p:nvSpPr>
          <p:spPr>
            <a:xfrm>
              <a:off x="426720" y="84905"/>
              <a:ext cx="26805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타임 테이블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E5E699-2109-9D94-E9AE-0F01ED6E345D}"/>
                </a:ext>
              </a:extLst>
            </p:cNvPr>
            <p:cNvSpPr txBox="1"/>
            <p:nvPr/>
          </p:nvSpPr>
          <p:spPr>
            <a:xfrm>
              <a:off x="447040" y="787265"/>
              <a:ext cx="12027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935F35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Time Table</a:t>
              </a:r>
              <a:endParaRPr lang="ko-KR" altLang="en-US" sz="1600" spc="600" dirty="0">
                <a:solidFill>
                  <a:srgbClr val="935F35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5E09177-90A0-6F17-6FF3-021BA27339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06" y="1504379"/>
            <a:ext cx="1354199" cy="1354199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65E4EC3-87EE-117E-BB8E-71F9B6C909AE}"/>
              </a:ext>
            </a:extLst>
          </p:cNvPr>
          <p:cNvSpPr/>
          <p:nvPr/>
        </p:nvSpPr>
        <p:spPr>
          <a:xfrm>
            <a:off x="0" y="3496878"/>
            <a:ext cx="12020549" cy="10458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F4934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B4D8691-1E86-1B66-3C98-3D5959AF4E6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05" y="4465153"/>
            <a:ext cx="1285642" cy="12856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C4849C-AAAB-43F2-9110-5DE1BEBBD2D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643" y="4477079"/>
            <a:ext cx="1285642" cy="12856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AC6F22A-CDCA-9D15-AD38-949FD2DBFE43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E3D8DF-5BDD-6C76-DC75-2D528E5E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35"/>
            <a:ext cx="10287000" cy="68580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265DF37-E042-4E0E-8145-DF2831F7A8B5}"/>
              </a:ext>
            </a:extLst>
          </p:cNvPr>
          <p:cNvSpPr/>
          <p:nvPr/>
        </p:nvSpPr>
        <p:spPr>
          <a:xfrm>
            <a:off x="-1" y="-10935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00BF35-88B1-489A-9BA7-4409AA2777E2}"/>
              </a:ext>
            </a:extLst>
          </p:cNvPr>
          <p:cNvSpPr/>
          <p:nvPr/>
        </p:nvSpPr>
        <p:spPr>
          <a:xfrm>
            <a:off x="6096002" y="-10933"/>
            <a:ext cx="6096000" cy="68689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960ED75-C30C-4EF7-8F23-ABE475F25384}"/>
              </a:ext>
            </a:extLst>
          </p:cNvPr>
          <p:cNvGrpSpPr/>
          <p:nvPr/>
        </p:nvGrpSpPr>
        <p:grpSpPr>
          <a:xfrm>
            <a:off x="6626175" y="2535309"/>
            <a:ext cx="5035656" cy="1333100"/>
            <a:chOff x="6473773" y="2535311"/>
            <a:chExt cx="5035656" cy="1333100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CD6340-4140-4C85-B813-981C8DDD2AA0}"/>
                </a:ext>
              </a:extLst>
            </p:cNvPr>
            <p:cNvSpPr txBox="1"/>
            <p:nvPr/>
          </p:nvSpPr>
          <p:spPr>
            <a:xfrm>
              <a:off x="6473773" y="3160525"/>
              <a:ext cx="50356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dirty="0">
                  <a:solidFill>
                    <a:schemeClr val="accent4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컨셉 선정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889393A-6FF5-449B-94B3-60E826D9B4F6}"/>
                </a:ext>
              </a:extLst>
            </p:cNvPr>
            <p:cNvSpPr txBox="1"/>
            <p:nvPr/>
          </p:nvSpPr>
          <p:spPr>
            <a:xfrm>
              <a:off x="6473773" y="2535311"/>
              <a:ext cx="50356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Part 3,</a:t>
              </a:r>
              <a:endPara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</p:grp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BB95ACB-8F73-400C-8C3D-A7654DC5E89C}"/>
              </a:ext>
            </a:extLst>
          </p:cNvPr>
          <p:cNvCxnSpPr>
            <a:cxnSpLocks/>
          </p:cNvCxnSpPr>
          <p:nvPr/>
        </p:nvCxnSpPr>
        <p:spPr>
          <a:xfrm>
            <a:off x="6654802" y="2349498"/>
            <a:ext cx="553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5894B6-F466-45DB-A3DC-E0FF1F0AA225}"/>
              </a:ext>
            </a:extLst>
          </p:cNvPr>
          <p:cNvSpPr txBox="1"/>
          <p:nvPr/>
        </p:nvSpPr>
        <p:spPr>
          <a:xfrm>
            <a:off x="6626172" y="3865657"/>
            <a:ext cx="1829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 i="0" dirty="0">
                <a:solidFill>
                  <a:srgbClr val="EEBC8E"/>
                </a:solidFill>
                <a:effectLst/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Selection of concept</a:t>
            </a:r>
            <a:endParaRPr lang="ko-KR" altLang="en-US" sz="1400" spc="600" dirty="0">
              <a:solidFill>
                <a:srgbClr val="EEBC8E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90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58C97-46D9-4EEB-958D-1551186DB601}"/>
              </a:ext>
            </a:extLst>
          </p:cNvPr>
          <p:cNvSpPr txBox="1"/>
          <p:nvPr/>
        </p:nvSpPr>
        <p:spPr>
          <a:xfrm>
            <a:off x="5911668" y="2637328"/>
            <a:ext cx="5791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D3738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Tropical Night Company</a:t>
            </a:r>
          </a:p>
          <a:p>
            <a:pPr algn="ctr"/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주로 </a:t>
            </a:r>
            <a:r>
              <a:rPr lang="ko-KR" altLang="en-US" sz="2000" b="0" i="0" u="none" strike="noStrike" dirty="0">
                <a:solidFill>
                  <a:srgbClr val="0033AC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hlinkClick r:id="rId2"/>
              </a:rPr>
              <a:t>열대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 </a:t>
            </a:r>
            <a:r>
              <a:rPr lang="ko-KR" altLang="en-US" sz="2000" b="0" i="0" u="none" strike="noStrike" dirty="0">
                <a:solidFill>
                  <a:srgbClr val="0033AC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hlinkClick r:id="rId3"/>
              </a:rPr>
              <a:t>아열대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 지방에 분포</a:t>
            </a:r>
            <a:endParaRPr lang="en-US" altLang="ko-KR" sz="2000" b="0" i="0" dirty="0">
              <a:solidFill>
                <a:srgbClr val="333333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en-US" altLang="ko-KR" sz="2000" dirty="0">
              <a:solidFill>
                <a:srgbClr val="333333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en-US" altLang="ko-KR" sz="2000" b="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Brown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 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Ivory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컬러를 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web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활용</a:t>
            </a:r>
            <a:endParaRPr lang="en-US" altLang="ko-KR" sz="2000" b="0" i="0" dirty="0">
              <a:solidFill>
                <a:srgbClr val="333333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en-US" altLang="ko-KR" sz="2000" dirty="0">
              <a:solidFill>
                <a:srgbClr val="333333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고구마를 닮은 </a:t>
            </a:r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친근한 이미지</a:t>
            </a:r>
            <a:endParaRPr lang="en-US" altLang="ko-KR" sz="2000" dirty="0">
              <a:solidFill>
                <a:srgbClr val="333333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en-US" altLang="ko-KR" sz="2000" dirty="0">
              <a:solidFill>
                <a:srgbClr val="333333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accent4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쉽게 기억</a:t>
            </a:r>
            <a:r>
              <a:rPr lang="ko-KR" altLang="en-US" sz="20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할 수 있는 이름</a:t>
            </a:r>
            <a:endParaRPr lang="en-US" altLang="ko-KR" sz="2000" dirty="0">
              <a:solidFill>
                <a:srgbClr val="333333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F71E4-851D-45FC-A998-3A44DD344496}"/>
              </a:ext>
            </a:extLst>
          </p:cNvPr>
          <p:cNvSpPr txBox="1"/>
          <p:nvPr/>
        </p:nvSpPr>
        <p:spPr>
          <a:xfrm>
            <a:off x="8122578" y="1574708"/>
            <a:ext cx="1375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accent1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Yam	</a:t>
            </a:r>
            <a:endParaRPr lang="ko-KR" altLang="en-US" sz="4400" dirty="0">
              <a:solidFill>
                <a:schemeClr val="accent1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5" name="直線コネクタ 3">
            <a:extLst>
              <a:ext uri="{FF2B5EF4-FFF2-40B4-BE49-F238E27FC236}">
                <a16:creationId xmlns:a16="http://schemas.microsoft.com/office/drawing/2014/main" id="{A53725B4-E99C-B422-1BCF-8E09C1FEAD49}"/>
              </a:ext>
            </a:extLst>
          </p:cNvPr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47F411-AEBA-6B9C-B8D4-18E30286256A}"/>
              </a:ext>
            </a:extLst>
          </p:cNvPr>
          <p:cNvGrpSpPr/>
          <p:nvPr/>
        </p:nvGrpSpPr>
        <p:grpSpPr>
          <a:xfrm>
            <a:off x="426720" y="84905"/>
            <a:ext cx="2199641" cy="1040914"/>
            <a:chOff x="426720" y="84905"/>
            <a:chExt cx="2199641" cy="10409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AB535E-5840-819C-42CF-1636CBFB682D}"/>
                </a:ext>
              </a:extLst>
            </p:cNvPr>
            <p:cNvSpPr txBox="1"/>
            <p:nvPr/>
          </p:nvSpPr>
          <p:spPr>
            <a:xfrm>
              <a:off x="426720" y="84905"/>
              <a:ext cx="21996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 dirty="0">
                  <a:solidFill>
                    <a:schemeClr val="accent1">
                      <a:lumMod val="50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컨셉 선정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C97DF-442B-045D-0CC0-EFC9E8D1DA5C}"/>
                </a:ext>
              </a:extLst>
            </p:cNvPr>
            <p:cNvSpPr txBox="1"/>
            <p:nvPr/>
          </p:nvSpPr>
          <p:spPr>
            <a:xfrm>
              <a:off x="447040" y="787265"/>
              <a:ext cx="20638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0" i="0" dirty="0">
                  <a:solidFill>
                    <a:srgbClr val="5F4934"/>
                  </a:solidFill>
                  <a:effectLst/>
                  <a:latin typeface="Noto Sans KR Light" panose="020B0300000000000000" pitchFamily="34" charset="-127"/>
                  <a:ea typeface="Noto Sans KR Light" panose="020B0300000000000000" pitchFamily="34" charset="-127"/>
                </a:rPr>
                <a:t>Selection of concept</a:t>
              </a:r>
              <a:endParaRPr lang="ko-KR" altLang="en-US" sz="1600" spc="600" dirty="0">
                <a:solidFill>
                  <a:srgbClr val="5F4934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C6E6028-22E5-503E-8E78-1AF7E9200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5" y="2736109"/>
            <a:ext cx="5185387" cy="2365833"/>
          </a:xfrm>
          <a:prstGeom prst="rect">
            <a:avLst/>
          </a:prstGeom>
        </p:spPr>
      </p:pic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8FEF8716-6B1A-3BF5-CE17-8BD5C44551AC}"/>
              </a:ext>
            </a:extLst>
          </p:cNvPr>
          <p:cNvSpPr/>
          <p:nvPr/>
        </p:nvSpPr>
        <p:spPr>
          <a:xfrm>
            <a:off x="5669279" y="1959429"/>
            <a:ext cx="6275978" cy="414318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AE3FEF-F02A-D7D7-C192-6EE1A58F847F}"/>
              </a:ext>
            </a:extLst>
          </p:cNvPr>
          <p:cNvSpPr txBox="1"/>
          <p:nvPr/>
        </p:nvSpPr>
        <p:spPr>
          <a:xfrm>
            <a:off x="11525250" y="6131578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09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32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1425</Words>
  <Application>Microsoft Office PowerPoint</Application>
  <PresentationFormat>와이드스크린</PresentationFormat>
  <Paragraphs>389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Noto Sans KR Medium</vt:lpstr>
      <vt:lpstr>Arial</vt:lpstr>
      <vt:lpstr>Noto Sans KR Black</vt:lpstr>
      <vt:lpstr>Noto Sans KR</vt:lpstr>
      <vt:lpstr>Noto Sans KR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1905</cp:lastModifiedBy>
  <cp:revision>145</cp:revision>
  <dcterms:created xsi:type="dcterms:W3CDTF">2020-01-12T09:08:58Z</dcterms:created>
  <dcterms:modified xsi:type="dcterms:W3CDTF">2023-05-07T14:27:30Z</dcterms:modified>
</cp:coreProperties>
</file>